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sldIdLst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0084"/>
    <a:srgbClr val="9700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21.02.2019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8447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21.02.2019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7801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21.02.2019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7221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21.02.2019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5079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21.02.2019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9157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21.02.2019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2206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21.02.2019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6634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21.02.2019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60894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21.02.2019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19855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21.02.2019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88128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21.02.2019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279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21.02.2019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95168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21.02.2019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82488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21.02.2019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07327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21.02.2019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62793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21.02.2019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51459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21.02.2019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25606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21.02.2019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40640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21.02.2019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62234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21.02.2019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59693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21.02.2019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086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21.02.2019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4505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21.02.2019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02596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21.02.2019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78718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21.02.2019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8026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21.02.2019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12191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21.02.2019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06208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21.02.2019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520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21.02.2019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6155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21.02.2019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8362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21.02.2019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6649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21.02.2019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1112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21.02.2019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3778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21.02.2019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6509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21.02.2019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4848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21.02.2019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220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6774" y="998420"/>
            <a:ext cx="11565228" cy="3979572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48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          МЕТОДИЧЕСКОЕ ОБЪЕДИНЕНИЕ    </a:t>
            </a:r>
            <a:br>
              <a:rPr lang="ru-RU" sz="48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</a:br>
            <a:r>
              <a:rPr lang="ru-RU" sz="48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 </a:t>
            </a:r>
            <a:r>
              <a:rPr lang="ru-RU" sz="48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     УЧИТЕЛЕЙ ФИЗИЧЕСКОЙ КУЛЬТУРЫ</a:t>
            </a:r>
            <a:br>
              <a:rPr lang="ru-RU" sz="48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</a:br>
            <a:r>
              <a:rPr lang="ru-RU" sz="48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                Г. ЮЖНО-САХАЛИНСКА</a:t>
            </a:r>
            <a:br>
              <a:rPr lang="ru-RU" sz="48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</a:br>
            <a:r>
              <a:rPr lang="ru-RU" sz="48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                                             </a:t>
            </a:r>
            <a:r>
              <a:rPr lang="ru-RU" sz="22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ДАТА ПРОВЕДЕНИЯ: 20.02.2019 Г.</a:t>
            </a:r>
            <a:br>
              <a:rPr lang="ru-RU" sz="22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                                                                                            МЕСТО </a:t>
            </a:r>
            <a:r>
              <a:rPr lang="ru-RU" sz="22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ПРОВЕДЕНИЯ</a:t>
            </a:r>
            <a:r>
              <a:rPr lang="ru-RU" sz="22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: МАОУ СОШ №3</a:t>
            </a:r>
            <a:br>
              <a:rPr lang="ru-RU" sz="22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                                                                                                                            </a:t>
            </a:r>
            <a:r>
              <a:rPr lang="ru-RU" sz="1800" dirty="0" err="1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Рук.МО</a:t>
            </a:r>
            <a:r>
              <a:rPr lang="ru-RU" sz="18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: </a:t>
            </a:r>
            <a:r>
              <a:rPr lang="ru-RU" sz="20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М</a:t>
            </a:r>
            <a:r>
              <a:rPr lang="ru-RU" sz="18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ошкова </a:t>
            </a:r>
            <a:r>
              <a:rPr lang="ru-RU" sz="20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М.Ю.</a:t>
            </a:r>
            <a:endParaRPr lang="ru-RU" sz="2000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08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31972" y="290623"/>
            <a:ext cx="63899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Развитие информационных ресурсов.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9484" y="759214"/>
            <a:ext cx="116586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Организация индивидуальной (совместной) деятельности обучающихся,   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сетевые модули для самостоятельного углубленного изучения программ по видам спорта, тем и разделов по ФК, спорту; банки современных средств диагностики результатов обучения, физического развития, определения уровня здоровья, физической подготовленности;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функционирование информационного центра, координирующего процесс развития учебного предмета (урочную и внеурочную деятельность) и его результаты.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85307" y="2513540"/>
            <a:ext cx="59669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Повышение кадрового потенциала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0628" y="2975205"/>
            <a:ext cx="1158240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…- совершенствовать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механизмы дополнительного профессионального образования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учетом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использования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модульной системы и электронного обучения; личных запросов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индивидуальных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траекторий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профессионального развития; привлечения ресурсов профессиональных сообществ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учителей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физической культуры и спортивных федераций;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совершенствовать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систему подготовки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руководителей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 педагогических работников, осуществляющих образовательную деятельность в школьных спортивных клубах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разработать механизмы профессиональной поддержки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учителей,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работающих в сельской местности, в отдаленных территориях, реализующих программы по адаптивной физической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культуре,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молодых специалистов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совершенствовать систему оценки качества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работы,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том числе аттестацию, на основе внедрения национальной системы профессионального роста педагогических работников;</a:t>
            </a:r>
          </a:p>
          <a:p>
            <a:pPr marL="285750" indent="-285750">
              <a:buFontTx/>
              <a:buChar char="-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уточнить в профессиональном стандарте педагога требования к профессиональным компетенциям, необходимым для выполнения трудовой функции, в том числе по адаптивной физической культуре.</a:t>
            </a:r>
          </a:p>
        </p:txBody>
      </p:sp>
    </p:spTree>
    <p:extLst>
      <p:ext uri="{BB962C8B-B14F-4D97-AF65-F5344CB8AC3E}">
        <p14:creationId xmlns:p14="http://schemas.microsoft.com/office/powerpoint/2010/main" val="229677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85458" y="213250"/>
            <a:ext cx="88065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5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. Формирование у обучающихся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мотивации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 регулярным занятиям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ФК и           </a:t>
            </a:r>
          </a:p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использованию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навыков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ЗОЖ.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971" y="1305342"/>
            <a:ext cx="117565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беспечить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условия для индивидуализации обучения, профессиональной ориентации, выявления и поддержки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одаренных обучающихся. </a:t>
            </a:r>
          </a:p>
          <a:p>
            <a:pPr marL="285750" indent="-285750">
              <a:buFontTx/>
              <a:buChar char="-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беспечить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условия для участия обучающихся с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ОВЗ 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различных формах конкурсных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мероприятиях.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Обеспечить сетевое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взаимодействие с использованием ресурсов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научных, медицинских, культурных,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физкультурно-спортивных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), а также организаций дополнительного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Разработать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механизмы формирования навыков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ЗОЖ,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том числе антидопингового мировоззрения 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поведения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через взаимодействие с семьей и родительским сообществом, создание и реализацию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индивидуальных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образовательно-воспитательных проектов.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3915" y="3613666"/>
            <a:ext cx="11647714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V. Реализация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Концепции.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Реализация Концепции обеспечит модернизацию учебного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предмета «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Физическая культура» и будет способствовать разработке и апробации механизмов развития физкультурного образования 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РФ.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Планируемым механизмом реализации Концепции является включение соответствующих задач в разработку нормативных и методических документов, регламентирующих данную предметную область, в осуществляемые мероприятия целевых федеральных и региональных программ, программ развития отдельных образовательных организаций, финансируемых за счет средств государственной программы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РФ «Развитие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образования», утвержденной постановлением Правительства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РФ от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26 декабря 2017 г. № 1642, федерального бюджета, бюджетов субъектов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РФ,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местных бюджетов, а также через привлечение спонсорских средств и средств государственных корпораций.</a:t>
            </a:r>
          </a:p>
        </p:txBody>
      </p:sp>
    </p:spTree>
    <p:extLst>
      <p:ext uri="{BB962C8B-B14F-4D97-AF65-F5344CB8AC3E}">
        <p14:creationId xmlns:p14="http://schemas.microsoft.com/office/powerpoint/2010/main" val="330360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04603" y="1264272"/>
            <a:ext cx="943630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Мероприятия Спартакиады школьников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г. Южно-Сахалинска.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07110" y="2559203"/>
            <a:ext cx="1035231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9700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Лыжные гонки  11-13 марта 2019 г</a:t>
            </a:r>
            <a:r>
              <a:rPr lang="ru-RU" sz="2800" dirty="0" smtClean="0">
                <a:solidFill>
                  <a:srgbClr val="9700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Лыжно-биатлонный комплекс «Триумф».</a:t>
            </a:r>
          </a:p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Заявки об участии заранее.</a:t>
            </a:r>
          </a:p>
          <a:p>
            <a:pPr algn="ctr"/>
            <a:r>
              <a:rPr lang="ru-RU" sz="2800" b="1" dirty="0" smtClean="0">
                <a:solidFill>
                  <a:srgbClr val="7A00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Волейбол 2004 и младше – апрель 2019 г.</a:t>
            </a:r>
          </a:p>
          <a:p>
            <a:pPr algn="ctr"/>
            <a:r>
              <a:rPr lang="ru-RU" sz="2800" b="1" dirty="0" smtClean="0">
                <a:solidFill>
                  <a:srgbClr val="7A00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Баскетбол 5-7; 7-9 класс – под вопросом</a:t>
            </a:r>
          </a:p>
          <a:p>
            <a:pPr algn="ctr"/>
            <a:r>
              <a:rPr lang="ru-RU" sz="2800" b="1" dirty="0" smtClean="0">
                <a:solidFill>
                  <a:srgbClr val="7A00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Президентские игры с 13 - 30 апреля 2019 г.</a:t>
            </a:r>
          </a:p>
          <a:p>
            <a:pPr algn="ctr"/>
            <a:r>
              <a:rPr lang="ru-RU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стритбол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 н/теннис (одновременно, 2 дня)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- шашки (2 дня), 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- легкая атлетика примерно 22-24 апреля 2019 г.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94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1" y="129180"/>
            <a:ext cx="82949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Спартакиады школьных клубов </a:t>
            </a:r>
            <a:endParaRPr lang="ru-RU" sz="1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Южно-Сахалинска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5-11 классов в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2018-19 уч.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году.</a:t>
            </a: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134667"/>
              </p:ext>
            </p:extLst>
          </p:nvPr>
        </p:nvGraphicFramePr>
        <p:xfrm>
          <a:off x="413661" y="713955"/>
          <a:ext cx="11277599" cy="615257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58312">
                  <a:extLst>
                    <a:ext uri="{9D8B030D-6E8A-4147-A177-3AD203B41FA5}">
                      <a16:colId xmlns:a16="http://schemas.microsoft.com/office/drawing/2014/main" val="922371110"/>
                    </a:ext>
                  </a:extLst>
                </a:gridCol>
                <a:gridCol w="495118">
                  <a:extLst>
                    <a:ext uri="{9D8B030D-6E8A-4147-A177-3AD203B41FA5}">
                      <a16:colId xmlns:a16="http://schemas.microsoft.com/office/drawing/2014/main" val="3432427472"/>
                    </a:ext>
                  </a:extLst>
                </a:gridCol>
                <a:gridCol w="371335">
                  <a:extLst>
                    <a:ext uri="{9D8B030D-6E8A-4147-A177-3AD203B41FA5}">
                      <a16:colId xmlns:a16="http://schemas.microsoft.com/office/drawing/2014/main" val="2302238980"/>
                    </a:ext>
                  </a:extLst>
                </a:gridCol>
                <a:gridCol w="372540">
                  <a:extLst>
                    <a:ext uri="{9D8B030D-6E8A-4147-A177-3AD203B41FA5}">
                      <a16:colId xmlns:a16="http://schemas.microsoft.com/office/drawing/2014/main" val="3194101638"/>
                    </a:ext>
                  </a:extLst>
                </a:gridCol>
                <a:gridCol w="372540">
                  <a:extLst>
                    <a:ext uri="{9D8B030D-6E8A-4147-A177-3AD203B41FA5}">
                      <a16:colId xmlns:a16="http://schemas.microsoft.com/office/drawing/2014/main" val="1170706533"/>
                    </a:ext>
                  </a:extLst>
                </a:gridCol>
                <a:gridCol w="371938">
                  <a:extLst>
                    <a:ext uri="{9D8B030D-6E8A-4147-A177-3AD203B41FA5}">
                      <a16:colId xmlns:a16="http://schemas.microsoft.com/office/drawing/2014/main" val="2584877183"/>
                    </a:ext>
                  </a:extLst>
                </a:gridCol>
                <a:gridCol w="371938">
                  <a:extLst>
                    <a:ext uri="{9D8B030D-6E8A-4147-A177-3AD203B41FA5}">
                      <a16:colId xmlns:a16="http://schemas.microsoft.com/office/drawing/2014/main" val="1138147970"/>
                    </a:ext>
                  </a:extLst>
                </a:gridCol>
                <a:gridCol w="371938">
                  <a:extLst>
                    <a:ext uri="{9D8B030D-6E8A-4147-A177-3AD203B41FA5}">
                      <a16:colId xmlns:a16="http://schemas.microsoft.com/office/drawing/2014/main" val="933826075"/>
                    </a:ext>
                  </a:extLst>
                </a:gridCol>
                <a:gridCol w="371938">
                  <a:extLst>
                    <a:ext uri="{9D8B030D-6E8A-4147-A177-3AD203B41FA5}">
                      <a16:colId xmlns:a16="http://schemas.microsoft.com/office/drawing/2014/main" val="3166769771"/>
                    </a:ext>
                  </a:extLst>
                </a:gridCol>
                <a:gridCol w="371938">
                  <a:extLst>
                    <a:ext uri="{9D8B030D-6E8A-4147-A177-3AD203B41FA5}">
                      <a16:colId xmlns:a16="http://schemas.microsoft.com/office/drawing/2014/main" val="2585728371"/>
                    </a:ext>
                  </a:extLst>
                </a:gridCol>
                <a:gridCol w="248158">
                  <a:extLst>
                    <a:ext uri="{9D8B030D-6E8A-4147-A177-3AD203B41FA5}">
                      <a16:colId xmlns:a16="http://schemas.microsoft.com/office/drawing/2014/main" val="1616715535"/>
                    </a:ext>
                  </a:extLst>
                </a:gridCol>
                <a:gridCol w="248158">
                  <a:extLst>
                    <a:ext uri="{9D8B030D-6E8A-4147-A177-3AD203B41FA5}">
                      <a16:colId xmlns:a16="http://schemas.microsoft.com/office/drawing/2014/main" val="3396418671"/>
                    </a:ext>
                  </a:extLst>
                </a:gridCol>
                <a:gridCol w="248762">
                  <a:extLst>
                    <a:ext uri="{9D8B030D-6E8A-4147-A177-3AD203B41FA5}">
                      <a16:colId xmlns:a16="http://schemas.microsoft.com/office/drawing/2014/main" val="1938544107"/>
                    </a:ext>
                  </a:extLst>
                </a:gridCol>
                <a:gridCol w="372540">
                  <a:extLst>
                    <a:ext uri="{9D8B030D-6E8A-4147-A177-3AD203B41FA5}">
                      <a16:colId xmlns:a16="http://schemas.microsoft.com/office/drawing/2014/main" val="1106459450"/>
                    </a:ext>
                  </a:extLst>
                </a:gridCol>
                <a:gridCol w="372540">
                  <a:extLst>
                    <a:ext uri="{9D8B030D-6E8A-4147-A177-3AD203B41FA5}">
                      <a16:colId xmlns:a16="http://schemas.microsoft.com/office/drawing/2014/main" val="3256293729"/>
                    </a:ext>
                  </a:extLst>
                </a:gridCol>
                <a:gridCol w="372540">
                  <a:extLst>
                    <a:ext uri="{9D8B030D-6E8A-4147-A177-3AD203B41FA5}">
                      <a16:colId xmlns:a16="http://schemas.microsoft.com/office/drawing/2014/main" val="889419723"/>
                    </a:ext>
                  </a:extLst>
                </a:gridCol>
                <a:gridCol w="372540">
                  <a:extLst>
                    <a:ext uri="{9D8B030D-6E8A-4147-A177-3AD203B41FA5}">
                      <a16:colId xmlns:a16="http://schemas.microsoft.com/office/drawing/2014/main" val="3458156373"/>
                    </a:ext>
                  </a:extLst>
                </a:gridCol>
                <a:gridCol w="372540">
                  <a:extLst>
                    <a:ext uri="{9D8B030D-6E8A-4147-A177-3AD203B41FA5}">
                      <a16:colId xmlns:a16="http://schemas.microsoft.com/office/drawing/2014/main" val="2472577861"/>
                    </a:ext>
                  </a:extLst>
                </a:gridCol>
                <a:gridCol w="388507">
                  <a:extLst>
                    <a:ext uri="{9D8B030D-6E8A-4147-A177-3AD203B41FA5}">
                      <a16:colId xmlns:a16="http://schemas.microsoft.com/office/drawing/2014/main" val="413806182"/>
                    </a:ext>
                  </a:extLst>
                </a:gridCol>
                <a:gridCol w="603532">
                  <a:extLst>
                    <a:ext uri="{9D8B030D-6E8A-4147-A177-3AD203B41FA5}">
                      <a16:colId xmlns:a16="http://schemas.microsoft.com/office/drawing/2014/main" val="2210961164"/>
                    </a:ext>
                  </a:extLst>
                </a:gridCol>
                <a:gridCol w="496323">
                  <a:extLst>
                    <a:ext uri="{9D8B030D-6E8A-4147-A177-3AD203B41FA5}">
                      <a16:colId xmlns:a16="http://schemas.microsoft.com/office/drawing/2014/main" val="1592311618"/>
                    </a:ext>
                  </a:extLst>
                </a:gridCol>
                <a:gridCol w="371938">
                  <a:extLst>
                    <a:ext uri="{9D8B030D-6E8A-4147-A177-3AD203B41FA5}">
                      <a16:colId xmlns:a16="http://schemas.microsoft.com/office/drawing/2014/main" val="266490108"/>
                    </a:ext>
                  </a:extLst>
                </a:gridCol>
                <a:gridCol w="347172">
                  <a:extLst>
                    <a:ext uri="{9D8B030D-6E8A-4147-A177-3AD203B41FA5}">
                      <a16:colId xmlns:a16="http://schemas.microsoft.com/office/drawing/2014/main" val="511435367"/>
                    </a:ext>
                  </a:extLst>
                </a:gridCol>
                <a:gridCol w="372540">
                  <a:extLst>
                    <a:ext uri="{9D8B030D-6E8A-4147-A177-3AD203B41FA5}">
                      <a16:colId xmlns:a16="http://schemas.microsoft.com/office/drawing/2014/main" val="3563315684"/>
                    </a:ext>
                  </a:extLst>
                </a:gridCol>
                <a:gridCol w="372540">
                  <a:extLst>
                    <a:ext uri="{9D8B030D-6E8A-4147-A177-3AD203B41FA5}">
                      <a16:colId xmlns:a16="http://schemas.microsoft.com/office/drawing/2014/main" val="686202027"/>
                    </a:ext>
                  </a:extLst>
                </a:gridCol>
                <a:gridCol w="372540">
                  <a:extLst>
                    <a:ext uri="{9D8B030D-6E8A-4147-A177-3AD203B41FA5}">
                      <a16:colId xmlns:a16="http://schemas.microsoft.com/office/drawing/2014/main" val="2726230126"/>
                    </a:ext>
                  </a:extLst>
                </a:gridCol>
                <a:gridCol w="415194">
                  <a:extLst>
                    <a:ext uri="{9D8B030D-6E8A-4147-A177-3AD203B41FA5}">
                      <a16:colId xmlns:a16="http://schemas.microsoft.com/office/drawing/2014/main" val="3599075872"/>
                    </a:ext>
                  </a:extLst>
                </a:gridCol>
              </a:tblGrid>
              <a:tr h="215049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оу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Спортивные игры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Лыжные гонки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Л/</a:t>
                      </a:r>
                      <a:r>
                        <a:rPr lang="ru-RU" sz="1400" b="1" dirty="0" err="1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атл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ПИ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55709408"/>
                  </a:ext>
                </a:extLst>
              </a:tr>
              <a:tr h="1843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Мини-футбол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Баскетбол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Волейбол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087764"/>
                  </a:ext>
                </a:extLst>
              </a:tr>
              <a:tr h="3687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07-08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01-02 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03-04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05-06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КЭС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7-9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5-7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2004    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старше 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млад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02-03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04-05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Эстаф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0751276"/>
                  </a:ext>
                </a:extLst>
              </a:tr>
              <a:tr h="1843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307293"/>
                  </a:ext>
                </a:extLst>
              </a:tr>
              <a:tr h="199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Гимназия №1</a:t>
                      </a: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32256951"/>
                  </a:ext>
                </a:extLst>
              </a:tr>
              <a:tr h="199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Гимназия №2</a:t>
                      </a: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96433312"/>
                  </a:ext>
                </a:extLst>
              </a:tr>
              <a:tr h="199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Гимназия №3</a:t>
                      </a: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53919916"/>
                  </a:ext>
                </a:extLst>
              </a:tr>
              <a:tr h="199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В.гимназия</a:t>
                      </a: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15662721"/>
                  </a:ext>
                </a:extLst>
              </a:tr>
              <a:tr h="199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Лицей №1</a:t>
                      </a: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87864668"/>
                  </a:ext>
                </a:extLst>
              </a:tr>
              <a:tr h="199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Лицей №2</a:t>
                      </a: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00266560"/>
                  </a:ext>
                </a:extLst>
              </a:tr>
              <a:tr h="199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Кад</a:t>
                      </a: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школа</a:t>
                      </a: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89610298"/>
                  </a:ext>
                </a:extLst>
              </a:tr>
              <a:tr h="199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СОШ№1</a:t>
                      </a: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17119382"/>
                  </a:ext>
                </a:extLst>
              </a:tr>
              <a:tr h="199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СОШ №3</a:t>
                      </a: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48684800"/>
                  </a:ext>
                </a:extLst>
              </a:tr>
              <a:tr h="199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СОШ №4</a:t>
                      </a: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78986693"/>
                  </a:ext>
                </a:extLst>
              </a:tr>
              <a:tr h="199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СОШ №5</a:t>
                      </a: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25844195"/>
                  </a:ext>
                </a:extLst>
              </a:tr>
              <a:tr h="199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СОШ №6</a:t>
                      </a: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41355541"/>
                  </a:ext>
                </a:extLst>
              </a:tr>
              <a:tr h="199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СОШ №8</a:t>
                      </a: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53686333"/>
                  </a:ext>
                </a:extLst>
              </a:tr>
              <a:tr h="199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СОШ №11</a:t>
                      </a: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25193162"/>
                  </a:ext>
                </a:extLst>
              </a:tr>
              <a:tr h="199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СОШ №13</a:t>
                      </a: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98331085"/>
                  </a:ext>
                </a:extLst>
              </a:tr>
              <a:tr h="199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СОШ №14</a:t>
                      </a: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98613613"/>
                  </a:ext>
                </a:extLst>
              </a:tr>
              <a:tr h="199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СОШ №16</a:t>
                      </a:r>
                      <a:endParaRPr lang="ru-RU" sz="13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63999695"/>
                  </a:ext>
                </a:extLst>
              </a:tr>
              <a:tr h="199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СОШ №18</a:t>
                      </a:r>
                      <a:endParaRPr lang="ru-RU" sz="13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80320323"/>
                  </a:ext>
                </a:extLst>
              </a:tr>
              <a:tr h="199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СОШ №19</a:t>
                      </a: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40946599"/>
                  </a:ext>
                </a:extLst>
              </a:tr>
              <a:tr h="199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СОШ №22</a:t>
                      </a: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93980655"/>
                  </a:ext>
                </a:extLst>
              </a:tr>
              <a:tr h="199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СОШ №23</a:t>
                      </a: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25695217"/>
                  </a:ext>
                </a:extLst>
              </a:tr>
              <a:tr h="199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СОШ №26</a:t>
                      </a:r>
                      <a:endParaRPr lang="ru-RU" sz="13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40938030"/>
                  </a:ext>
                </a:extLst>
              </a:tr>
              <a:tr h="199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СОШ №30</a:t>
                      </a:r>
                      <a:endParaRPr lang="ru-RU" sz="13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05827948"/>
                  </a:ext>
                </a:extLst>
              </a:tr>
              <a:tr h="199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СОШ №31</a:t>
                      </a:r>
                      <a:endParaRPr lang="ru-RU" sz="13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50245097"/>
                  </a:ext>
                </a:extLst>
              </a:tr>
              <a:tr h="199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СОШ №32</a:t>
                      </a:r>
                      <a:endParaRPr lang="ru-RU" sz="13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76816818"/>
                  </a:ext>
                </a:extLst>
              </a:tr>
              <a:tr h="199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СОШ №34</a:t>
                      </a: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67" marR="162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96480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89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8087" y="1859340"/>
            <a:ext cx="110816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общекомандном зачете спартакиады среди команд школьных клубов 5-11 классов учитываются лучшие результаты в любой возрастной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группе: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легкой атлетике, лыжным гонкам, двум из трех игровых видов спорта, Президентских состязаниях и Президентских спортивных играх.</a:t>
            </a:r>
          </a:p>
          <a:p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равной сумме, места определяются по количеству первых (вторых, третьих и т.д.) мест.</a:t>
            </a:r>
          </a:p>
          <a:p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неучастие команды школьного клуба в соревнованиях по зачетным видам спорта присуждается последнее место плюс 3 очка</a:t>
            </a:r>
          </a:p>
        </p:txBody>
      </p:sp>
    </p:spTree>
    <p:extLst>
      <p:ext uri="{BB962C8B-B14F-4D97-AF65-F5344CB8AC3E}">
        <p14:creationId xmlns:p14="http://schemas.microsoft.com/office/powerpoint/2010/main" val="358399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1257" y="341108"/>
            <a:ext cx="11744613" cy="6036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Темы заседания: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                             1. Концепция 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преподавания учебного предмета «Физическая культура» в образовательных организациях Российской Федерации, реализующих основные общеобразовательные программы</a:t>
            </a:r>
            <a:r>
              <a:rPr kumimoji="0" lang="ru-RU" sz="2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kumimoji="0" lang="ru-RU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(от 24.12.2018 г.)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Мошкова М.Ю., рук. МО</a:t>
            </a:r>
            <a:r>
              <a:rPr kumimoji="0" lang="ru-RU" sz="2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Курнакова </a:t>
            </a:r>
            <a:r>
              <a:rPr lang="ru-RU" sz="22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Н.П.</a:t>
            </a:r>
            <a:r>
              <a:rPr kumimoji="0" lang="ru-RU" sz="2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методист ИРОСО.</a:t>
            </a:r>
          </a:p>
          <a:p>
            <a:pPr lvl="0"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Всероссийский конгресс по вопросам развития физической культуры, спорта и здоровья в системе образования Российской </a:t>
            </a:r>
            <a:r>
              <a:rPr lang="ru-RU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Федерации. </a:t>
            </a:r>
          </a:p>
          <a:p>
            <a:pPr lvl="0">
              <a:defRPr/>
            </a:pPr>
            <a:r>
              <a:rPr lang="ru-RU" sz="22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Савостин Н. М. ИРОСО.</a:t>
            </a:r>
            <a:endParaRPr kumimoji="0" lang="ru-RU" sz="2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Мастер-классы: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2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Каминская </a:t>
            </a:r>
            <a:r>
              <a:rPr kumimoji="0" lang="ru-RU" sz="2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Оксана Павловна</a:t>
            </a:r>
            <a:r>
              <a:rPr kumimoji="0" lang="ru-RU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учитель ФК МАОУ СОШ №3 </a:t>
            </a:r>
            <a:endParaRPr kumimoji="0" lang="ru-RU" sz="2200" b="0" i="1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Технико-тактические действия игроков в нападении при игре в баскетбол» (6 класс);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kumimoji="0" lang="ru-RU" sz="2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Хромов </a:t>
            </a:r>
            <a:r>
              <a:rPr kumimoji="0" lang="ru-RU" sz="2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Роман Андреевич</a:t>
            </a:r>
            <a:r>
              <a:rPr kumimoji="0" lang="ru-RU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учитель ФК МАОУ СОШ №3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«Обучение ведению мяча в баскетболе» (6 класс);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kumimoji="0" lang="ru-RU" sz="2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Егоров </a:t>
            </a:r>
            <a:r>
              <a:rPr kumimoji="0" lang="ru-RU" sz="2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Богдан Андреевич</a:t>
            </a:r>
            <a:r>
              <a:rPr kumimoji="0" lang="ru-RU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учитель ФК МАОУ СОШ №3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«Развитие двигательных качеств с использованием координационной лестницы»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(7 </a:t>
            </a:r>
            <a:r>
              <a:rPr kumimoji="0" lang="ru-RU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кл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kumimoji="0" lang="ru-RU" sz="2200" b="1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Мазур</a:t>
            </a:r>
            <a:r>
              <a:rPr kumimoji="0" lang="ru-RU" sz="2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Дмитрий Игоревич</a:t>
            </a:r>
            <a:r>
              <a:rPr kumimoji="0" lang="ru-RU" sz="2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учитель ФК МАОУ СОШ №3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Технико-тактические действия игроков в защите при игре в баскетбол» (7 класс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38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8714" y="788350"/>
            <a:ext cx="1159328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0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                       </a:t>
            </a:r>
            <a:r>
              <a:rPr lang="ru-RU" sz="2400" b="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          «</a:t>
            </a:r>
            <a:r>
              <a:rPr lang="ru-RU" sz="2400" b="1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Концепция</a:t>
            </a:r>
            <a:r>
              <a:rPr lang="ru-RU" sz="2400" b="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это систематизация всех идей        </a:t>
            </a:r>
          </a:p>
          <a:p>
            <a:r>
              <a:rPr lang="ru-RU" sz="2400" b="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выработанных для понимания направления развития. </a:t>
            </a:r>
          </a:p>
          <a:p>
            <a:r>
              <a:rPr lang="ru-RU" sz="2400" b="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                   Она дает ответ на вопрос — как достичь намеченной цели. </a:t>
            </a:r>
          </a:p>
          <a:p>
            <a:r>
              <a:rPr lang="ru-RU" sz="2400" b="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Единый определяющий замысел (стратегия) для решения любой задачи.»</a:t>
            </a:r>
          </a:p>
          <a:p>
            <a:endParaRPr lang="ru-RU" sz="2400" i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ru-RU" sz="28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КОНЦЕПЦИЯ</a:t>
            </a:r>
            <a:r>
              <a:rPr lang="ru-RU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преподавания учебного предмета «Физическая культура» в образовательных организациях Российской Федерации, реализующих основные общеобразовательные программы</a:t>
            </a:r>
            <a:r>
              <a:rPr lang="ru-RU" sz="28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ru-RU" sz="28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8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24.12.2018 г.)</a:t>
            </a:r>
            <a:endParaRPr lang="ru-RU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16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8200" y="411425"/>
            <a:ext cx="11157857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</a:t>
            </a:r>
          </a:p>
          <a:p>
            <a:pPr algn="ctr"/>
            <a:r>
              <a:rPr lang="ru-RU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Содержание концепции:</a:t>
            </a:r>
          </a:p>
          <a:p>
            <a:r>
              <a:rPr lang="ru-RU" sz="2400" dirty="0" smtClean="0"/>
              <a:t> 	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Значение учебного предмета в системе общего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образования.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II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Проблемы изучения и преподавания учебного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предмета.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. Проблемы мотивационного 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характера.</a:t>
            </a:r>
          </a:p>
          <a:p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2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. Проблемы содержательного 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характера.</a:t>
            </a:r>
          </a:p>
          <a:p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3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. Проблемы методического 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характера.</a:t>
            </a:r>
          </a:p>
          <a:p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4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. Кадровые 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проблемы.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III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Цель и задачи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Концепции.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реализации.</a:t>
            </a:r>
          </a:p>
          <a:p>
            <a:pPr lvl="2"/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1. Обновление 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содержания и технологий преподавания учебного 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предмета.</a:t>
            </a:r>
          </a:p>
          <a:p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2. 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Обновление учебно-методического обеспечения 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материально-технического 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оснащения.</a:t>
            </a:r>
          </a:p>
          <a:p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3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. Развитие информационных 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ресурсов.</a:t>
            </a:r>
          </a:p>
          <a:p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4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. Повышение кадрового 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потенциала.</a:t>
            </a:r>
          </a:p>
          <a:p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5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. Формирование у обучающихся мотивации к регулярным 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занятиям 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физической 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культурой 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и использованию навыков здорового образа 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жизни.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Реализация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Концепции.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96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93228" y="216655"/>
            <a:ext cx="60633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 </a:t>
            </a:r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изучения и </a:t>
            </a:r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преподавания.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7714" y="678320"/>
            <a:ext cx="1163682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1.  Проблемы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мотивационного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характера:</a:t>
            </a:r>
          </a:p>
          <a:p>
            <a:pPr lvl="1"/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-   несоответствие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личностных интересов обучающихся и содержания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программ;</a:t>
            </a:r>
          </a:p>
          <a:p>
            <a:pPr marL="742950" lvl="1" indent="-285750">
              <a:buFontTx/>
              <a:buChar char="-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ормирование навыков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самостоятельной учебной деятельности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без учета индивидуальных особенностей обучающихся;</a:t>
            </a:r>
          </a:p>
          <a:p>
            <a:pPr marL="742950" lvl="1" indent="-285750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неэффективность механизмов использования сетевой формы реализации образовательных программ общего образования (в том числе во внеурочной деятельности) и образовательных программ дополнительного образования, ресурсов физкультурно-спортивных и иных организаций.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2. Проблемы содержательного характера.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Содержание программ не обеспечивает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преемственность и взаимосвязь уровней образования; равные возможности для обучающихся; систему вариативного,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разноуровневого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подхода; единые подходы к критериям и методикам оценивания; механизмы педагогического и медицинского контроля; использование модулей по традиционным, национальным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новым видам спорта.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3. Проблемы методического характера.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Недостаточное внимание уделяется: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созданию современных технологий обучения; методикам выявления одаренных детей; обучение детей с ОВЗ; обновлению УМК и программ мониторинга физической подготовленности по новым технологиям; созданию единой базы обр. проектов, программ, информационных ресурсов для учителей; безопасных условий для урочных и внеурочных занятий; современному оснащению спортивных залов.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4. Кадровые проблемы.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Система подготовки не отвечает современным требованиям; аттестация учителей не способствует профессиональному росту; нет межведомственного (обр., спорт, здоровье, культура) взаимодействия по повышению квалификации педагогических работников.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49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90312" y="261648"/>
            <a:ext cx="46234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III. Цель и задачи Концепции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614057" y="931906"/>
            <a:ext cx="8229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Цель: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создание условий для обеспечения высокого качества преподавания учебного предмета, повышения его воспитательного и оздоровительного потенциала на основе модернизации системы физического воспитания.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6314" y="2454226"/>
            <a:ext cx="1107077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Задачи Концепции: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модернизация содержания учебной и внеурочной деятельности и дополнительного 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образования;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  совершенствование учебно-метод. обеспечения и мат.-технического оснащения;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обеспечение условий для приобретения обучающимися базовых ЗУН,   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способствующих повышению личных показателей физического развития, физической 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подготовленности, освоению спектра универсальных компетенций, необходимых для 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выполнения различных видов деятельности;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расширение базы информационных ресурсов;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развитие кадрового потенциала;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повышение у обучающихся мотивации к регулярным занятиям физической культурой и 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формирование навыков здорового образа жизни.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4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32114" y="314522"/>
            <a:ext cx="109292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solidFill>
                  <a:prstClr val="black"/>
                </a:solidFill>
              </a:rPr>
              <a:t>                                                 </a:t>
            </a:r>
            <a:r>
              <a:rPr lang="en-US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</a:t>
            </a:r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реализации.</a:t>
            </a:r>
          </a:p>
          <a:p>
            <a:pPr lvl="0"/>
            <a:r>
              <a:rPr lang="ru-RU" sz="24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1</a:t>
            </a:r>
            <a:r>
              <a:rPr lang="ru-RU" sz="24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Обновление содержания и </a:t>
            </a:r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технологий преподавания.                          </a:t>
            </a:r>
            <a:endParaRPr lang="ru-RU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5812" y="1299407"/>
            <a:ext cx="1168037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</a:p>
          <a:p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Дошкольное и начальное общее образование. 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Формирование познавательных интересов к занятиям, навыков ЗОЖ. </a:t>
            </a:r>
          </a:p>
          <a:p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Приоритет: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получение ЗУН базовых упражнений средствами гимнастики; приобретение двигательного опыта и интеллектуального развития средствами различных видов спорта; получение эмоционального удовлетворения через игровую деятельность.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5812" y="3238399"/>
            <a:ext cx="1168037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Основное общее и среднее общее образование.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Формирование компетенций по осознанному ведению ЗОЖ, привычки к самостоятельным занятиям по развитию физ. качеств, профилактике и укреплению здоровья через: 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реализацию образовательных программ на основе традиционных, прикладных и вновь развивающихся видов спорта, а также современных оздоровительных систем; 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преподавание уроков с оздоровительной, общеразвивающей, спортивной и практико-ориентированной направленностью; 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участие в деятельности школьных спортивных клубов; 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выполнение тестов «Президентских состязаний» и нормативов ГТО; 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освоение дополнительных программ, участие в соревновательной деятельности.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58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55572" y="754519"/>
            <a:ext cx="75873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целях обновления 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содержания и технологий преподавания 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целесообразно:</a:t>
            </a:r>
            <a:endParaRPr lang="ru-RU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3914" y="1697227"/>
            <a:ext cx="1170214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совершенствовать </a:t>
            </a:r>
            <a:r>
              <a:rPr lang="ru-RU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КИМы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учетом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тестирования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знаний о физической культуре, способах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физкультурной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деятельности, основных физических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качеств. </a:t>
            </a:r>
            <a:endParaRPr lang="ru-RU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овершенствовать УМК,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ориентированные на оптимальное сочетание обязательной части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</a:p>
          <a:p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части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формируемой участниками образовательных отношений, предполагающей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приоритетное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самостоятельной творческой работы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обучающихся. </a:t>
            </a:r>
            <a:endParaRPr lang="ru-RU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Совершенствовать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технологии проведения и содержание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ВСОШ.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4. Регламентировать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деятельность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ШСК как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одной из форм внеурочной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деятельности.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одернизировать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формы, средства и технологии преподавания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соответствии с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сенситивными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периодами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иными особенностями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обучающихся.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6. Обеспечить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системный подход в интеграции содержания учебного предмета с программами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воспитания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 социализации обучающихся с учетом использования ресурсов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соц. среды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овершенствовать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формы, средства и технологии </a:t>
            </a:r>
            <a:r>
              <a:rPr lang="ru-RU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мед.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контроля за занятиями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ФК. </a:t>
            </a:r>
            <a:endParaRPr lang="ru-RU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Использовать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ресурсы физкультурно-спортивных и иных организаций различной социальной </a:t>
            </a:r>
            <a:endParaRPr lang="ru-RU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направленности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Формировать антидопинговое мировоззрение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поведение.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67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0515" y="281578"/>
            <a:ext cx="84799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2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Обновление учебно-методического </a:t>
            </a:r>
            <a:endParaRPr lang="ru-RU" sz="2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обеспечения и 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материально-технического 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оснащения. </a:t>
            </a:r>
            <a:endParaRPr lang="ru-RU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6201" y="1112575"/>
            <a:ext cx="1185454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целях обновления учебно-методического характера необходимо: 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совершенствовать УМК, (в том числе электронных и мультимедийных, приоритет - сам. работа об-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а также механизмы их экспертной оценки;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2.  совершенствовать процессы разработки, апробации и внедрения новых методов обучения и воспитания, 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обр. технологий, использования обр. ресурсов, реализации инновационных проектов и программ;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3.  использовать метод. ресурсы различных видов спорта, с учетом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здоровьесберегающих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технологий, в том 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числе для обучающихся с ОВЗ, или временными ограничениями физической нагрузки;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4.  разработать инструментарий для оценки физ. способностей, интересов, самоопределения, включая 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автоматизированное интерактивное тестирование;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5.  создать электронную научно-методическую ресурсную базу на основе современных подходов к 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диагностике результатов обучения, определения уровня здоровья и физической подготовленности.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 методического обеспечения учителя целесообразно: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создание и организация деятельности информационных консультационных центров; создание единой федеральной электронной библиотеки.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 обновления материально-технического обеспечения и оснащения необходимо: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разработать ТБ к спортинвентарю и оборудованию, эксплуатации объектов физкультурно-спортивной инфраструктуры; обеспечить обновление санитарно-эпидемиологических требований и норм к спортивной инфраструктуре; организовать испытательные центры для оценки технического уровня и безопасности объектов школьной спортивной инфраструктуры, оборудования и инвентаря; обновить примерный перечень оборудования и инвентаря, сооружений; создать единую электронную базу спортивных сооружений, спортивных площадок и зон рекреации образовательных организаций.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16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ед самолета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2_След самолета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1921</Words>
  <Application>Microsoft Office PowerPoint</Application>
  <PresentationFormat>Широкоэкранный</PresentationFormat>
  <Paragraphs>901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Franklin Gothic Medium</vt:lpstr>
      <vt:lpstr>След самолета</vt:lpstr>
      <vt:lpstr>2_След самолета</vt:lpstr>
      <vt:lpstr>          МЕТОДИЧЕСКОЕ ОБЪЕДИНЕНИЕ           УЧИТЕЛЕЙ ФИЗИЧЕСКОЙ КУЛЬТУРЫ                 Г. ЮЖНО-САХАЛИНСКА                                              ДАТА ПРОВЕДЕНИЯ: 20.02.2019 Г.                                                                                             МЕСТО ПРОВЕДЕНИЯ: МАОУ СОШ №3                                                                                                                             Рук.МО: Мошкова М.Ю.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МЕТОДИЧЕСКОЕ ОБЪЕДИНЕНИЕ           УЧИТЕЛЕЙ ФИЗИЧЕСКОЙ КУЛЬТУРЫ                 Г. ЮЖНО-САХАЛИНСКА                                              ДАТА ПРОВЕДЕНИЯ: 20.02.2019 Г.                                                                                             МЕСТО ПРОВЕДЕНИЯ: МАОУ СОШ №3                                                                                                                             Рук.МО: Мошкова М.Ю.</dc:title>
  <dc:creator>Марина</dc:creator>
  <cp:lastModifiedBy>Марина</cp:lastModifiedBy>
  <cp:revision>30</cp:revision>
  <dcterms:created xsi:type="dcterms:W3CDTF">2019-02-17T23:26:31Z</dcterms:created>
  <dcterms:modified xsi:type="dcterms:W3CDTF">2019-02-20T22:44:56Z</dcterms:modified>
</cp:coreProperties>
</file>