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9" r:id="rId2"/>
    <p:sldId id="260" r:id="rId3"/>
    <p:sldId id="261" r:id="rId4"/>
    <p:sldId id="262" r:id="rId5"/>
    <p:sldId id="263" r:id="rId6"/>
    <p:sldId id="264" r:id="rId7"/>
    <p:sldId id="265" r:id="rId8"/>
    <p:sldId id="266" r:id="rId9"/>
    <p:sldId id="282" r:id="rId10"/>
    <p:sldId id="268" r:id="rId11"/>
    <p:sldId id="279" r:id="rId12"/>
    <p:sldId id="280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7" r:id="rId21"/>
    <p:sldId id="276" r:id="rId22"/>
    <p:sldId id="278" r:id="rId23"/>
    <p:sldId id="283" r:id="rId24"/>
    <p:sldId id="281" r:id="rId2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989D5"/>
    <a:srgbClr val="495ADB"/>
    <a:srgbClr val="091C79"/>
    <a:srgbClr val="145098"/>
    <a:srgbClr val="2133E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411" autoAdjust="0"/>
    <p:restoredTop sz="94660"/>
  </p:normalViewPr>
  <p:slideViewPr>
    <p:cSldViewPr>
      <p:cViewPr varScale="1">
        <p:scale>
          <a:sx n="92" d="100"/>
          <a:sy n="92" d="100"/>
        </p:scale>
        <p:origin x="948" y="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01A954-6B12-4848-B36B-F5046B5414B5}" type="datetimeFigureOut">
              <a:rPr lang="ru-RU" smtClean="0"/>
              <a:t>19.05.2014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52A6AD-035D-4BBC-ABF6-678783EAAB9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983887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01A954-6B12-4848-B36B-F5046B5414B5}" type="datetimeFigureOut">
              <a:rPr lang="ru-RU" smtClean="0"/>
              <a:t>19.05.2014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52A6AD-035D-4BBC-ABF6-678783EAAB9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454507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01A954-6B12-4848-B36B-F5046B5414B5}" type="datetimeFigureOut">
              <a:rPr lang="ru-RU" smtClean="0"/>
              <a:t>19.05.2014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52A6AD-035D-4BBC-ABF6-678783EAAB9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07712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01A954-6B12-4848-B36B-F5046B5414B5}" type="datetimeFigureOut">
              <a:rPr lang="ru-RU" smtClean="0"/>
              <a:t>19.05.2014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52A6AD-035D-4BBC-ABF6-678783EAAB9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56890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01A954-6B12-4848-B36B-F5046B5414B5}" type="datetimeFigureOut">
              <a:rPr lang="ru-RU" smtClean="0"/>
              <a:t>19.05.2014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52A6AD-035D-4BBC-ABF6-678783EAAB9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41136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01A954-6B12-4848-B36B-F5046B5414B5}" type="datetimeFigureOut">
              <a:rPr lang="ru-RU" smtClean="0"/>
              <a:t>19.05.2014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52A6AD-035D-4BBC-ABF6-678783EAAB9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750210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01A954-6B12-4848-B36B-F5046B5414B5}" type="datetimeFigureOut">
              <a:rPr lang="ru-RU" smtClean="0"/>
              <a:t>19.05.2014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52A6AD-035D-4BBC-ABF6-678783EAAB9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798886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01A954-6B12-4848-B36B-F5046B5414B5}" type="datetimeFigureOut">
              <a:rPr lang="ru-RU" smtClean="0"/>
              <a:t>19.05.2014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52A6AD-035D-4BBC-ABF6-678783EAAB9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889455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01A954-6B12-4848-B36B-F5046B5414B5}" type="datetimeFigureOut">
              <a:rPr lang="ru-RU" smtClean="0"/>
              <a:t>19.05.2014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52A6AD-035D-4BBC-ABF6-678783EAAB9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652610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01A954-6B12-4848-B36B-F5046B5414B5}" type="datetimeFigureOut">
              <a:rPr lang="ru-RU" smtClean="0"/>
              <a:t>19.05.2014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52A6AD-035D-4BBC-ABF6-678783EAAB9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17302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01A954-6B12-4848-B36B-F5046B5414B5}" type="datetimeFigureOut">
              <a:rPr lang="ru-RU" smtClean="0"/>
              <a:t>19.05.2014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52A6AD-035D-4BBC-ABF6-678783EAAB9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17233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01A954-6B12-4848-B36B-F5046B5414B5}" type="datetimeFigureOut">
              <a:rPr lang="ru-RU" smtClean="0"/>
              <a:t>19.05.2014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52A6AD-035D-4BBC-ABF6-678783EAAB9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473965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14.jpeg"/><Relationship Id="rId7" Type="http://schemas.openxmlformats.org/officeDocument/2006/relationships/image" Target="../media/image16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5" Type="http://schemas.openxmlformats.org/officeDocument/2006/relationships/image" Target="../media/image15.jpeg"/><Relationship Id="rId4" Type="http://schemas.microsoft.com/office/2007/relationships/hdphoto" Target="../media/hdphoto2.wdp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hyperlink" Target="http://festival.1september.ru/" TargetMode="External"/><Relationship Id="rId3" Type="http://schemas.openxmlformats.org/officeDocument/2006/relationships/image" Target="../media/image17.jpeg"/><Relationship Id="rId7" Type="http://schemas.openxmlformats.org/officeDocument/2006/relationships/hyperlink" Target="http://teacherjournal.ru/" TargetMode="Externa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microsoft.com/office/2007/relationships/hdphoto" Target="../media/hdphoto6.wdp"/><Relationship Id="rId5" Type="http://schemas.openxmlformats.org/officeDocument/2006/relationships/image" Target="../media/image18.jpeg"/><Relationship Id="rId4" Type="http://schemas.microsoft.com/office/2007/relationships/hdphoto" Target="../media/hdphoto5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jpeg"/><Relationship Id="rId4" Type="http://schemas.microsoft.com/office/2007/relationships/hdphoto" Target="../media/hdphoto7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7" Type="http://schemas.openxmlformats.org/officeDocument/2006/relationships/hyperlink" Target="http://skr.su/news/230926" TargetMode="External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www.olympic.ru/news/" TargetMode="External"/><Relationship Id="rId5" Type="http://schemas.openxmlformats.org/officeDocument/2006/relationships/image" Target="../media/image24.jpeg"/><Relationship Id="rId4" Type="http://schemas.microsoft.com/office/2007/relationships/hdphoto" Target="../media/hdphoto8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4" Type="http://schemas.microsoft.com/office/2007/relationships/hdphoto" Target="../media/hdphoto9.wdp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12.wdp"/><Relationship Id="rId3" Type="http://schemas.openxmlformats.org/officeDocument/2006/relationships/image" Target="../media/image28.jpeg"/><Relationship Id="rId7" Type="http://schemas.openxmlformats.org/officeDocument/2006/relationships/image" Target="../media/image30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1.wdp"/><Relationship Id="rId5" Type="http://schemas.openxmlformats.org/officeDocument/2006/relationships/image" Target="../media/image29.jpeg"/><Relationship Id="rId10" Type="http://schemas.microsoft.com/office/2007/relationships/hdphoto" Target="../media/hdphoto13.wdp"/><Relationship Id="rId4" Type="http://schemas.microsoft.com/office/2007/relationships/hdphoto" Target="../media/hdphoto10.wdp"/><Relationship Id="rId9" Type="http://schemas.openxmlformats.org/officeDocument/2006/relationships/image" Target="../media/image31.jpeg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16.wdp"/><Relationship Id="rId13" Type="http://schemas.openxmlformats.org/officeDocument/2006/relationships/image" Target="../media/image37.png"/><Relationship Id="rId3" Type="http://schemas.openxmlformats.org/officeDocument/2006/relationships/image" Target="../media/image32.png"/><Relationship Id="rId7" Type="http://schemas.openxmlformats.org/officeDocument/2006/relationships/image" Target="../media/image34.png"/><Relationship Id="rId12" Type="http://schemas.microsoft.com/office/2007/relationships/hdphoto" Target="../media/hdphoto18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5.wdp"/><Relationship Id="rId11" Type="http://schemas.openxmlformats.org/officeDocument/2006/relationships/image" Target="../media/image36.png"/><Relationship Id="rId5" Type="http://schemas.openxmlformats.org/officeDocument/2006/relationships/image" Target="../media/image33.png"/><Relationship Id="rId10" Type="http://schemas.microsoft.com/office/2007/relationships/hdphoto" Target="../media/hdphoto17.wdp"/><Relationship Id="rId4" Type="http://schemas.microsoft.com/office/2007/relationships/hdphoto" Target="../media/hdphoto14.wdp"/><Relationship Id="rId9" Type="http://schemas.openxmlformats.org/officeDocument/2006/relationships/image" Target="../media/image35.png"/><Relationship Id="rId14" Type="http://schemas.microsoft.com/office/2007/relationships/hdphoto" Target="../media/hdphoto19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5" Type="http://schemas.microsoft.com/office/2007/relationships/hdphoto" Target="../media/hdphoto20.wdp"/><Relationship Id="rId4" Type="http://schemas.openxmlformats.org/officeDocument/2006/relationships/image" Target="../media/image39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5" Type="http://schemas.microsoft.com/office/2007/relationships/hdphoto" Target="../media/hdphoto21.wdp"/><Relationship Id="rId4" Type="http://schemas.openxmlformats.org/officeDocument/2006/relationships/image" Target="../media/image4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4" Type="http://schemas.microsoft.com/office/2007/relationships/hdphoto" Target="../media/hdphoto22.wdp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ochi2014.com/" TargetMode="Externa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C:\Users\Марина\Documents\олимпийские игры\фото видов спорта\слайд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1457" y="188640"/>
            <a:ext cx="5434639" cy="3600400"/>
          </a:xfrm>
        </p:spPr>
        <p:txBody>
          <a:bodyPr>
            <a:normAutofit/>
          </a:bodyPr>
          <a:lstStyle/>
          <a:p>
            <a:r>
              <a:rPr lang="ru-RU" sz="3200" dirty="0" smtClean="0">
                <a:solidFill>
                  <a:srgbClr val="145098"/>
                </a:solidFill>
                <a:latin typeface="Impact" panose="020B0806030902050204" pitchFamily="34" charset="0"/>
              </a:rPr>
              <a:t>Реализация программы олимпийского образования</a:t>
            </a:r>
            <a:br>
              <a:rPr lang="ru-RU" sz="3200" dirty="0" smtClean="0">
                <a:solidFill>
                  <a:srgbClr val="145098"/>
                </a:solidFill>
                <a:latin typeface="Impact" panose="020B0806030902050204" pitchFamily="34" charset="0"/>
              </a:rPr>
            </a:br>
            <a:r>
              <a:rPr lang="ru-RU" sz="3200" dirty="0" smtClean="0">
                <a:solidFill>
                  <a:srgbClr val="145098"/>
                </a:solidFill>
                <a:latin typeface="Impact" panose="020B0806030902050204" pitchFamily="34" charset="0"/>
              </a:rPr>
              <a:t> «СОЧИ 2014 – ЗНАЕМ И УМЕЕМ, ГОРДИМСЯ И БОЛЕЕМ!!!»</a:t>
            </a:r>
            <a:br>
              <a:rPr lang="ru-RU" sz="3200" dirty="0" smtClean="0">
                <a:solidFill>
                  <a:srgbClr val="145098"/>
                </a:solidFill>
                <a:latin typeface="Impact" panose="020B0806030902050204" pitchFamily="34" charset="0"/>
              </a:rPr>
            </a:br>
            <a:r>
              <a:rPr lang="ru-RU" sz="3200" dirty="0" smtClean="0">
                <a:solidFill>
                  <a:srgbClr val="145098"/>
                </a:solidFill>
                <a:latin typeface="Impact" panose="020B0806030902050204" pitchFamily="34" charset="0"/>
              </a:rPr>
              <a:t> в МБОУ лицей №1 </a:t>
            </a:r>
            <a:br>
              <a:rPr lang="ru-RU" sz="3200" dirty="0" smtClean="0">
                <a:solidFill>
                  <a:srgbClr val="145098"/>
                </a:solidFill>
                <a:latin typeface="Impact" panose="020B0806030902050204" pitchFamily="34" charset="0"/>
              </a:rPr>
            </a:br>
            <a:r>
              <a:rPr lang="ru-RU" sz="3200" dirty="0" smtClean="0">
                <a:solidFill>
                  <a:srgbClr val="145098"/>
                </a:solidFill>
                <a:latin typeface="Impact" panose="020B0806030902050204" pitchFamily="34" charset="0"/>
              </a:rPr>
              <a:t>г. Южно-Сахалинска.</a:t>
            </a:r>
            <a:endParaRPr lang="ru-RU" sz="3200" dirty="0">
              <a:solidFill>
                <a:srgbClr val="145098"/>
              </a:solidFill>
              <a:latin typeface="Impact" panose="020B0806030902050204" pitchFamily="34" charset="0"/>
            </a:endParaRPr>
          </a:p>
        </p:txBody>
      </p:sp>
      <p:sp>
        <p:nvSpPr>
          <p:cNvPr id="4" name="Подзаголовок 3"/>
          <p:cNvSpPr>
            <a:spLocks noGrp="1"/>
          </p:cNvSpPr>
          <p:nvPr>
            <p:ph type="subTitle" idx="1"/>
          </p:nvPr>
        </p:nvSpPr>
        <p:spPr>
          <a:xfrm>
            <a:off x="5004048" y="5229200"/>
            <a:ext cx="4032448" cy="1368152"/>
          </a:xfrm>
          <a:solidFill>
            <a:srgbClr val="1989D5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 fontScale="92500" lnSpcReduction="20000"/>
          </a:bodyPr>
          <a:lstStyle/>
          <a:p>
            <a:pPr algn="r">
              <a:lnSpc>
                <a:spcPct val="110000"/>
              </a:lnSpc>
            </a:pPr>
            <a:r>
              <a:rPr lang="ru-RU" sz="2600" b="1" dirty="0" smtClean="0">
                <a:solidFill>
                  <a:schemeClr val="bg1"/>
                </a:solidFill>
                <a:latin typeface="+mj-lt"/>
              </a:rPr>
              <a:t>Мошкова Марина Юрьевна</a:t>
            </a:r>
          </a:p>
          <a:p>
            <a:pPr algn="r">
              <a:lnSpc>
                <a:spcPct val="110000"/>
              </a:lnSpc>
            </a:pPr>
            <a:r>
              <a:rPr lang="ru-RU" sz="2200" b="1" dirty="0" smtClean="0">
                <a:solidFill>
                  <a:schemeClr val="bg1"/>
                </a:solidFill>
                <a:latin typeface="+mj-lt"/>
              </a:rPr>
              <a:t>Мастер спорта СССР, Отличник физической культуры и спорта РФ, </a:t>
            </a:r>
          </a:p>
          <a:p>
            <a:pPr algn="r">
              <a:lnSpc>
                <a:spcPct val="110000"/>
              </a:lnSpc>
            </a:pPr>
            <a:r>
              <a:rPr lang="ru-RU" sz="2200" b="1" dirty="0" smtClean="0">
                <a:solidFill>
                  <a:schemeClr val="bg1"/>
                </a:solidFill>
                <a:latin typeface="+mj-lt"/>
              </a:rPr>
              <a:t>учитель высшей категории.</a:t>
            </a:r>
            <a:endParaRPr lang="ru-RU" sz="2200" b="1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199907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715621"/>
            <a:ext cx="9144000" cy="4151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522712"/>
            <a:ext cx="3684693" cy="2836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3522712"/>
            <a:ext cx="4283236" cy="283676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23528" y="203156"/>
            <a:ext cx="8513345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effectLst/>
                <a:latin typeface="+mj-lt"/>
                <a:ea typeface="Times New Roman"/>
              </a:rPr>
              <a:t>Реализация программы.</a:t>
            </a:r>
          </a:p>
          <a:p>
            <a:r>
              <a:rPr lang="ru-RU" sz="2400" dirty="0" smtClean="0">
                <a:effectLst/>
                <a:latin typeface="+mj-lt"/>
                <a:ea typeface="Times New Roman"/>
              </a:rPr>
              <a:t>1. Входное тестирование учащихся для определения исходного уровня знаний по истории и развитию олимпийских видов спорта и олимпийского движения(авт. Мошкова М.Ю.).</a:t>
            </a:r>
            <a:endParaRPr lang="ru-RU" sz="2400" dirty="0">
              <a:latin typeface="+mj-lt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23528" y="2204864"/>
            <a:ext cx="864096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effectLst/>
                <a:latin typeface="+mj-lt"/>
                <a:ea typeface="Times New Roman"/>
              </a:rPr>
              <a:t>2. Первичная диагностика личностного роста (</a:t>
            </a:r>
            <a:r>
              <a:rPr lang="ru-RU" sz="2400" dirty="0" err="1" smtClean="0">
                <a:effectLst/>
                <a:latin typeface="+mj-lt"/>
                <a:ea typeface="Times New Roman"/>
              </a:rPr>
              <a:t>И.В.Кулешова</a:t>
            </a:r>
            <a:r>
              <a:rPr lang="ru-RU" sz="2400" dirty="0" smtClean="0">
                <a:effectLst/>
                <a:latin typeface="+mj-lt"/>
                <a:ea typeface="Times New Roman"/>
              </a:rPr>
              <a:t> с </a:t>
            </a:r>
            <a:r>
              <a:rPr lang="ru-RU" sz="2400" dirty="0" err="1" smtClean="0">
                <a:effectLst/>
                <a:latin typeface="+mj-lt"/>
                <a:ea typeface="Times New Roman"/>
              </a:rPr>
              <a:t>соавт</a:t>
            </a:r>
            <a:r>
              <a:rPr lang="ru-RU" sz="2400" dirty="0" smtClean="0">
                <a:effectLst/>
                <a:latin typeface="+mj-lt"/>
                <a:ea typeface="Times New Roman"/>
              </a:rPr>
              <a:t>.), для определения исходного уровня </a:t>
            </a:r>
            <a:r>
              <a:rPr lang="ru-RU" sz="2400" dirty="0" err="1" smtClean="0">
                <a:effectLst/>
                <a:latin typeface="+mj-lt"/>
                <a:ea typeface="Times New Roman"/>
              </a:rPr>
              <a:t>сформированности</a:t>
            </a:r>
            <a:r>
              <a:rPr lang="ru-RU" sz="2400" dirty="0" smtClean="0">
                <a:effectLst/>
                <a:latin typeface="+mj-lt"/>
                <a:ea typeface="Times New Roman"/>
              </a:rPr>
              <a:t> личностных качеств участников эксперимента.</a:t>
            </a:r>
            <a:endParaRPr lang="ru-RU" sz="2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227236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43508" y="116632"/>
            <a:ext cx="885698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3200" b="1" dirty="0" smtClean="0">
              <a:solidFill>
                <a:prstClr val="black"/>
              </a:solidFill>
            </a:endParaRPr>
          </a:p>
          <a:p>
            <a:pPr algn="ctr"/>
            <a:r>
              <a:rPr lang="ru-RU" sz="3200" b="1" dirty="0" smtClean="0">
                <a:solidFill>
                  <a:prstClr val="black"/>
                </a:solidFill>
              </a:rPr>
              <a:t>Результаты входного тестирования</a:t>
            </a:r>
          </a:p>
          <a:p>
            <a:pPr algn="ctr"/>
            <a:r>
              <a:rPr lang="ru-RU" sz="3200" b="1" dirty="0" smtClean="0">
                <a:solidFill>
                  <a:prstClr val="black"/>
                </a:solidFill>
              </a:rPr>
              <a:t> для определения исходного уровня знаний. </a:t>
            </a: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92189072"/>
              </p:ext>
            </p:extLst>
          </p:nvPr>
        </p:nvGraphicFramePr>
        <p:xfrm>
          <a:off x="457200" y="1844824"/>
          <a:ext cx="8229600" cy="2651760"/>
        </p:xfrm>
        <a:graphic>
          <a:graphicData uri="http://schemas.openxmlformats.org/drawingml/2006/table">
            <a:tbl>
              <a:tblPr firstRow="1" firstCol="1" bandRow="1"/>
              <a:tblGrid>
                <a:gridCol w="1028700"/>
                <a:gridCol w="1028700"/>
                <a:gridCol w="1028700"/>
                <a:gridCol w="1028700"/>
                <a:gridCol w="1028700"/>
                <a:gridCol w="1028700"/>
                <a:gridCol w="1028700"/>
                <a:gridCol w="1028700"/>
              </a:tblGrid>
              <a:tr h="0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+mj-lt"/>
                          <a:ea typeface="Calibri"/>
                          <a:cs typeface="Times New Roman"/>
                        </a:rPr>
                        <a:t>класс</a:t>
                      </a:r>
                      <a:endParaRPr lang="ru-RU" sz="1800" dirty="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68580" marR="6858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+mj-lt"/>
                          <a:ea typeface="Calibri"/>
                          <a:cs typeface="Times New Roman"/>
                        </a:rPr>
                        <a:t>Кол-во уч-ся</a:t>
                      </a:r>
                      <a:endParaRPr lang="ru-RU" sz="1800" dirty="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68580" marR="6858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+mj-lt"/>
                          <a:ea typeface="Calibri"/>
                          <a:cs typeface="Times New Roman"/>
                        </a:rPr>
                        <a:t>50% и более правильных ответов теста</a:t>
                      </a:r>
                      <a:endParaRPr lang="ru-RU" sz="1800" dirty="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68580" marR="6858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+mj-lt"/>
                          <a:ea typeface="Calibri"/>
                          <a:cs typeface="Times New Roman"/>
                        </a:rPr>
                        <a:t>49-25% правильных ответов теста</a:t>
                      </a:r>
                      <a:endParaRPr lang="ru-RU" sz="1800" dirty="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68580" marR="6858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+mj-lt"/>
                          <a:ea typeface="Calibri"/>
                          <a:cs typeface="Times New Roman"/>
                        </a:rPr>
                        <a:t>Менее 25% правильных ответов теста</a:t>
                      </a:r>
                      <a:endParaRPr lang="ru-RU" sz="1800" dirty="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68580" marR="6858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+mj-lt"/>
                          <a:ea typeface="Calibri"/>
                          <a:cs typeface="Times New Roman"/>
                        </a:rPr>
                        <a:t>Кол-во уч-ся</a:t>
                      </a:r>
                      <a:endParaRPr lang="ru-RU" sz="180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68580" marR="6858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+mj-lt"/>
                          <a:ea typeface="Calibri"/>
                          <a:cs typeface="Times New Roman"/>
                        </a:rPr>
                        <a:t>%</a:t>
                      </a:r>
                      <a:endParaRPr lang="ru-RU" sz="1800" dirty="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+mj-lt"/>
                          <a:ea typeface="Calibri"/>
                          <a:cs typeface="Times New Roman"/>
                        </a:rPr>
                        <a:t>Кол-во уч-ся</a:t>
                      </a:r>
                      <a:endParaRPr lang="ru-RU" sz="1800" dirty="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68580" marR="6858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+mj-lt"/>
                          <a:ea typeface="Calibri"/>
                          <a:cs typeface="Times New Roman"/>
                        </a:rPr>
                        <a:t>%</a:t>
                      </a:r>
                      <a:endParaRPr lang="ru-RU" sz="1800" dirty="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+mj-lt"/>
                          <a:ea typeface="Calibri"/>
                          <a:cs typeface="Times New Roman"/>
                        </a:rPr>
                        <a:t>Кол-во уч-ся</a:t>
                      </a:r>
                      <a:endParaRPr lang="ru-RU" sz="1800" dirty="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68580" marR="6858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+mj-lt"/>
                          <a:ea typeface="Calibri"/>
                          <a:cs typeface="Times New Roman"/>
                        </a:rPr>
                        <a:t>%</a:t>
                      </a:r>
                      <a:endParaRPr lang="ru-RU" sz="1800" dirty="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800">
                          <a:effectLst/>
                          <a:latin typeface="+mj-lt"/>
                          <a:ea typeface="Calibri"/>
                          <a:cs typeface="Times New Roman"/>
                        </a:rPr>
                        <a:t>6а</a:t>
                      </a:r>
                      <a:endParaRPr lang="ru-RU" sz="280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68580" marR="6858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800">
                          <a:effectLst/>
                          <a:latin typeface="+mj-lt"/>
                          <a:ea typeface="Calibri"/>
                          <a:cs typeface="Times New Roman"/>
                        </a:rPr>
                        <a:t>30</a:t>
                      </a:r>
                      <a:endParaRPr lang="ru-RU" sz="280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68580" marR="6858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+mj-lt"/>
                          <a:ea typeface="Calibri"/>
                          <a:cs typeface="Times New Roman"/>
                        </a:rPr>
                        <a:t>9</a:t>
                      </a:r>
                      <a:endParaRPr lang="ru-RU" sz="2400" dirty="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68580" marR="6858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800">
                          <a:effectLst/>
                          <a:latin typeface="+mj-lt"/>
                          <a:ea typeface="Calibri"/>
                          <a:cs typeface="Times New Roman"/>
                        </a:rPr>
                        <a:t>30</a:t>
                      </a:r>
                      <a:endParaRPr lang="ru-RU" sz="280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+mj-lt"/>
                          <a:ea typeface="Calibri"/>
                          <a:cs typeface="Times New Roman"/>
                        </a:rPr>
                        <a:t>21</a:t>
                      </a:r>
                      <a:endParaRPr lang="ru-RU" sz="2400" dirty="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68580" marR="6858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800">
                          <a:effectLst/>
                          <a:latin typeface="+mj-lt"/>
                          <a:ea typeface="Calibri"/>
                          <a:cs typeface="Times New Roman"/>
                        </a:rPr>
                        <a:t>70</a:t>
                      </a:r>
                      <a:endParaRPr lang="ru-RU" sz="280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+mj-lt"/>
                          <a:ea typeface="Calibri"/>
                          <a:cs typeface="Times New Roman"/>
                        </a:rPr>
                        <a:t>0</a:t>
                      </a:r>
                      <a:endParaRPr lang="ru-RU" sz="2400" dirty="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68580" marR="6858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800">
                          <a:effectLst/>
                          <a:latin typeface="+mj-lt"/>
                          <a:ea typeface="Calibri"/>
                          <a:cs typeface="Times New Roman"/>
                        </a:rPr>
                        <a:t>0</a:t>
                      </a:r>
                      <a:endParaRPr lang="ru-RU" sz="280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800">
                          <a:effectLst/>
                          <a:latin typeface="+mj-lt"/>
                          <a:ea typeface="Calibri"/>
                          <a:cs typeface="Times New Roman"/>
                        </a:rPr>
                        <a:t>6б</a:t>
                      </a:r>
                      <a:endParaRPr lang="ru-RU" sz="280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68580" marR="6858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800">
                          <a:effectLst/>
                          <a:latin typeface="+mj-lt"/>
                          <a:ea typeface="Calibri"/>
                          <a:cs typeface="Times New Roman"/>
                        </a:rPr>
                        <a:t>27</a:t>
                      </a:r>
                      <a:endParaRPr lang="ru-RU" sz="280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68580" marR="6858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+mj-lt"/>
                          <a:ea typeface="Calibri"/>
                          <a:cs typeface="Times New Roman"/>
                        </a:rPr>
                        <a:t>9</a:t>
                      </a:r>
                      <a:endParaRPr lang="ru-RU" sz="2400" dirty="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68580" marR="6858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800">
                          <a:effectLst/>
                          <a:latin typeface="+mj-lt"/>
                          <a:ea typeface="Calibri"/>
                          <a:cs typeface="Times New Roman"/>
                        </a:rPr>
                        <a:t>33.3</a:t>
                      </a:r>
                      <a:endParaRPr lang="ru-RU" sz="280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+mj-lt"/>
                          <a:ea typeface="Calibri"/>
                          <a:cs typeface="Times New Roman"/>
                        </a:rPr>
                        <a:t>18</a:t>
                      </a:r>
                      <a:endParaRPr lang="ru-RU" sz="2400" dirty="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68580" marR="6858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800">
                          <a:effectLst/>
                          <a:latin typeface="+mj-lt"/>
                          <a:ea typeface="Calibri"/>
                          <a:cs typeface="Times New Roman"/>
                        </a:rPr>
                        <a:t>66.7</a:t>
                      </a:r>
                      <a:endParaRPr lang="ru-RU" sz="280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+mj-lt"/>
                          <a:ea typeface="Calibri"/>
                          <a:cs typeface="Times New Roman"/>
                        </a:rPr>
                        <a:t>0</a:t>
                      </a:r>
                      <a:endParaRPr lang="ru-RU" sz="2400" dirty="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68580" marR="6858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800" dirty="0">
                          <a:effectLst/>
                          <a:latin typeface="+mj-lt"/>
                          <a:ea typeface="Calibri"/>
                          <a:cs typeface="Times New Roman"/>
                        </a:rPr>
                        <a:t>0</a:t>
                      </a:r>
                      <a:endParaRPr lang="ru-RU" sz="2800" dirty="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800" dirty="0" smtClean="0">
                          <a:effectLst/>
                          <a:latin typeface="+mj-lt"/>
                          <a:ea typeface="Times New Roman"/>
                          <a:cs typeface="Times New Roman"/>
                        </a:rPr>
                        <a:t>6в</a:t>
                      </a:r>
                      <a:endParaRPr lang="ru-RU" sz="2800" dirty="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68580" marR="6858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800" dirty="0" smtClean="0">
                          <a:effectLst/>
                          <a:latin typeface="+mj-lt"/>
                          <a:ea typeface="Times New Roman"/>
                          <a:cs typeface="Times New Roman"/>
                        </a:rPr>
                        <a:t>24</a:t>
                      </a:r>
                      <a:endParaRPr lang="ru-RU" sz="2800" dirty="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68580" marR="6858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dirty="0" smtClean="0">
                          <a:effectLst/>
                          <a:latin typeface="+mj-lt"/>
                          <a:ea typeface="Times New Roman"/>
                          <a:cs typeface="Times New Roman"/>
                        </a:rPr>
                        <a:t>7</a:t>
                      </a:r>
                      <a:endParaRPr lang="ru-RU" sz="2400" dirty="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68580" marR="6858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800" dirty="0" smtClean="0">
                          <a:effectLst/>
                          <a:latin typeface="+mj-lt"/>
                          <a:ea typeface="Times New Roman"/>
                          <a:cs typeface="Times New Roman"/>
                        </a:rPr>
                        <a:t>29.2</a:t>
                      </a:r>
                      <a:endParaRPr lang="ru-RU" sz="2800" dirty="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dirty="0" smtClean="0">
                          <a:effectLst/>
                          <a:latin typeface="+mj-lt"/>
                          <a:ea typeface="Times New Roman"/>
                          <a:cs typeface="Times New Roman"/>
                        </a:rPr>
                        <a:t>16</a:t>
                      </a:r>
                      <a:endParaRPr lang="ru-RU" sz="2400" dirty="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68580" marR="6858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800" dirty="0" smtClean="0">
                          <a:effectLst/>
                          <a:latin typeface="+mj-lt"/>
                          <a:ea typeface="Calibri"/>
                          <a:cs typeface="Times New Roman"/>
                        </a:rPr>
                        <a:t>66.7</a:t>
                      </a:r>
                      <a:endParaRPr lang="ru-RU" sz="2800" dirty="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dirty="0" smtClean="0">
                          <a:effectLst/>
                          <a:latin typeface="+mj-lt"/>
                          <a:ea typeface="Times New Roman"/>
                          <a:cs typeface="Times New Roman"/>
                        </a:rPr>
                        <a:t>1</a:t>
                      </a:r>
                      <a:endParaRPr lang="ru-RU" sz="2400" dirty="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68580" marR="6858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800" dirty="0" smtClean="0">
                          <a:effectLst/>
                          <a:latin typeface="+mj-lt"/>
                          <a:ea typeface="Times New Roman"/>
                          <a:cs typeface="Times New Roman"/>
                        </a:rPr>
                        <a:t>4.1</a:t>
                      </a:r>
                      <a:endParaRPr lang="ru-RU" sz="2800" dirty="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11804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116632"/>
            <a:ext cx="878497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400" b="1" dirty="0" smtClean="0">
                <a:solidFill>
                  <a:prstClr val="black"/>
                </a:solidFill>
                <a:ea typeface="Times New Roman"/>
              </a:rPr>
              <a:t>Результаты первичной диагностики </a:t>
            </a:r>
            <a:r>
              <a:rPr lang="ru-RU" sz="2400" b="1" dirty="0">
                <a:solidFill>
                  <a:prstClr val="black"/>
                </a:solidFill>
                <a:ea typeface="Times New Roman"/>
              </a:rPr>
              <a:t>личностного </a:t>
            </a:r>
            <a:r>
              <a:rPr lang="ru-RU" sz="2400" b="1" dirty="0" smtClean="0">
                <a:solidFill>
                  <a:prstClr val="black"/>
                </a:solidFill>
                <a:ea typeface="Times New Roman"/>
              </a:rPr>
              <a:t>роста.</a:t>
            </a:r>
            <a:endParaRPr lang="ru-RU" sz="2400" b="1" dirty="0">
              <a:solidFill>
                <a:prstClr val="black"/>
              </a:solidFill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4000" cy="685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15845588"/>
              </p:ext>
            </p:extLst>
          </p:nvPr>
        </p:nvGraphicFramePr>
        <p:xfrm>
          <a:off x="827584" y="116632"/>
          <a:ext cx="7488832" cy="6731035"/>
        </p:xfrm>
        <a:graphic>
          <a:graphicData uri="http://schemas.openxmlformats.org/drawingml/2006/table">
            <a:tbl>
              <a:tblPr firstRow="1" firstCol="1" bandRow="1"/>
              <a:tblGrid>
                <a:gridCol w="504056"/>
                <a:gridCol w="1512168"/>
                <a:gridCol w="1944216"/>
                <a:gridCol w="2088232"/>
                <a:gridCol w="1440160"/>
              </a:tblGrid>
              <a:tr h="73714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Cambria"/>
                          <a:ea typeface="Calibri"/>
                          <a:cs typeface="Times New Roman"/>
                        </a:rPr>
                        <a:t> 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661" marR="54661" marT="0" marB="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+mj-lt"/>
                          <a:ea typeface="Calibri"/>
                          <a:cs typeface="Times New Roman"/>
                        </a:rPr>
                        <a:t>Устойчиво -позитивное</a:t>
                      </a:r>
                    </a:p>
                  </a:txBody>
                  <a:tcPr marL="54661" marR="54661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+mj-lt"/>
                          <a:ea typeface="Calibri"/>
                          <a:cs typeface="Times New Roman"/>
                        </a:rPr>
                        <a:t>Ситуативно -позитивное</a:t>
                      </a:r>
                    </a:p>
                  </a:txBody>
                  <a:tcPr marL="54661" marR="54661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+mj-lt"/>
                          <a:ea typeface="Calibri"/>
                          <a:cs typeface="Times New Roman"/>
                        </a:rPr>
                        <a:t>Ситуативно -негативное</a:t>
                      </a:r>
                    </a:p>
                  </a:txBody>
                  <a:tcPr marL="54661" marR="54661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+mj-lt"/>
                          <a:ea typeface="Calibri"/>
                          <a:cs typeface="Times New Roman"/>
                        </a:rPr>
                        <a:t>Устойчиво -негативное</a:t>
                      </a:r>
                    </a:p>
                  </a:txBody>
                  <a:tcPr marL="54661" marR="54661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9873">
                <a:tc gridSpan="5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+mj-lt"/>
                          <a:ea typeface="Calibri"/>
                          <a:cs typeface="Times New Roman"/>
                        </a:rPr>
                        <a:t> </a:t>
                      </a:r>
                      <a:r>
                        <a:rPr lang="ru-RU" sz="1800" b="1" dirty="0" smtClean="0">
                          <a:effectLst/>
                          <a:latin typeface="+mj-lt"/>
                          <a:ea typeface="Calibri"/>
                          <a:cs typeface="Times New Roman"/>
                        </a:rPr>
                        <a:t>Отношение </a:t>
                      </a:r>
                      <a:r>
                        <a:rPr lang="ru-RU" sz="1800" b="1" dirty="0">
                          <a:effectLst/>
                          <a:latin typeface="+mj-lt"/>
                          <a:ea typeface="Calibri"/>
                          <a:cs typeface="Times New Roman"/>
                        </a:rPr>
                        <a:t>к Отечеству (%).</a:t>
                      </a:r>
                    </a:p>
                  </a:txBody>
                  <a:tcPr marL="54661" marR="54661" marT="0" marB="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8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54661" marR="54661" marT="0" marB="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7873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200" b="1" dirty="0">
                          <a:effectLst/>
                          <a:latin typeface="+mj-lt"/>
                          <a:ea typeface="Calibri"/>
                          <a:cs typeface="Times New Roman"/>
                        </a:rPr>
                        <a:t>6а</a:t>
                      </a:r>
                    </a:p>
                  </a:txBody>
                  <a:tcPr marL="54661" marR="54661" marT="0" marB="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200" b="1" dirty="0">
                          <a:effectLst/>
                          <a:latin typeface="+mj-lt"/>
                          <a:ea typeface="Calibri"/>
                          <a:cs typeface="Times New Roman"/>
                        </a:rPr>
                        <a:t>41</a:t>
                      </a:r>
                    </a:p>
                  </a:txBody>
                  <a:tcPr marL="54661" marR="54661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200" b="1" dirty="0">
                          <a:effectLst/>
                          <a:latin typeface="+mj-lt"/>
                          <a:ea typeface="Calibri"/>
                          <a:cs typeface="Times New Roman"/>
                        </a:rPr>
                        <a:t>58</a:t>
                      </a:r>
                    </a:p>
                  </a:txBody>
                  <a:tcPr marL="54661" marR="54661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200" b="1" dirty="0">
                          <a:effectLst/>
                          <a:latin typeface="+mj-lt"/>
                          <a:ea typeface="Calibri"/>
                          <a:cs typeface="Times New Roman"/>
                        </a:rPr>
                        <a:t>11</a:t>
                      </a:r>
                    </a:p>
                  </a:txBody>
                  <a:tcPr marL="54661" marR="54661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200" b="1" dirty="0">
                          <a:effectLst/>
                          <a:latin typeface="+mj-lt"/>
                          <a:ea typeface="Calibri"/>
                          <a:cs typeface="Times New Roman"/>
                        </a:rPr>
                        <a:t>0</a:t>
                      </a:r>
                    </a:p>
                  </a:txBody>
                  <a:tcPr marL="54661" marR="54661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873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200" b="1" dirty="0">
                          <a:effectLst/>
                          <a:latin typeface="+mj-lt"/>
                          <a:ea typeface="Calibri"/>
                          <a:cs typeface="Times New Roman"/>
                        </a:rPr>
                        <a:t>6б</a:t>
                      </a:r>
                    </a:p>
                  </a:txBody>
                  <a:tcPr marL="54661" marR="54661" marT="0" marB="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200" b="1" dirty="0">
                          <a:effectLst/>
                          <a:latin typeface="+mj-lt"/>
                          <a:ea typeface="Calibri"/>
                          <a:cs typeface="Times New Roman"/>
                        </a:rPr>
                        <a:t>37</a:t>
                      </a:r>
                    </a:p>
                  </a:txBody>
                  <a:tcPr marL="54661" marR="54661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200" b="1" dirty="0">
                          <a:effectLst/>
                          <a:latin typeface="+mj-lt"/>
                          <a:ea typeface="Calibri"/>
                          <a:cs typeface="Times New Roman"/>
                        </a:rPr>
                        <a:t>52</a:t>
                      </a:r>
                    </a:p>
                  </a:txBody>
                  <a:tcPr marL="54661" marR="54661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200" b="1" dirty="0">
                          <a:effectLst/>
                          <a:latin typeface="+mj-lt"/>
                          <a:ea typeface="Calibri"/>
                          <a:cs typeface="Times New Roman"/>
                        </a:rPr>
                        <a:t>11</a:t>
                      </a:r>
                    </a:p>
                  </a:txBody>
                  <a:tcPr marL="54661" marR="54661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200" b="1" dirty="0">
                          <a:effectLst/>
                          <a:latin typeface="+mj-lt"/>
                          <a:ea typeface="Calibri"/>
                          <a:cs typeface="Times New Roman"/>
                        </a:rPr>
                        <a:t>0</a:t>
                      </a:r>
                    </a:p>
                  </a:txBody>
                  <a:tcPr marL="54661" marR="54661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873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200" b="1" dirty="0">
                          <a:effectLst/>
                          <a:latin typeface="+mj-lt"/>
                          <a:ea typeface="Calibri"/>
                          <a:cs typeface="Times New Roman"/>
                        </a:rPr>
                        <a:t>6в</a:t>
                      </a:r>
                    </a:p>
                  </a:txBody>
                  <a:tcPr marL="54661" marR="54661" marT="0" marB="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200" b="1" dirty="0">
                          <a:effectLst/>
                          <a:latin typeface="+mj-lt"/>
                          <a:ea typeface="Calibri"/>
                          <a:cs typeface="Times New Roman"/>
                        </a:rPr>
                        <a:t>33</a:t>
                      </a:r>
                    </a:p>
                  </a:txBody>
                  <a:tcPr marL="54661" marR="54661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200" b="1" dirty="0">
                          <a:effectLst/>
                          <a:latin typeface="+mj-lt"/>
                          <a:ea typeface="Calibri"/>
                          <a:cs typeface="Times New Roman"/>
                        </a:rPr>
                        <a:t>44</a:t>
                      </a:r>
                    </a:p>
                  </a:txBody>
                  <a:tcPr marL="54661" marR="54661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200" b="1" dirty="0">
                          <a:effectLst/>
                          <a:latin typeface="+mj-lt"/>
                          <a:ea typeface="Calibri"/>
                          <a:cs typeface="Times New Roman"/>
                        </a:rPr>
                        <a:t>8</a:t>
                      </a:r>
                    </a:p>
                  </a:txBody>
                  <a:tcPr marL="54661" marR="54661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200" b="1" dirty="0">
                          <a:effectLst/>
                          <a:latin typeface="+mj-lt"/>
                          <a:ea typeface="Calibri"/>
                          <a:cs typeface="Times New Roman"/>
                        </a:rPr>
                        <a:t>0</a:t>
                      </a:r>
                    </a:p>
                  </a:txBody>
                  <a:tcPr marL="54661" marR="54661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4304">
                <a:tc gridSpan="5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effectLst/>
                          <a:latin typeface="+mj-lt"/>
                          <a:ea typeface="Calibri"/>
                          <a:cs typeface="Times New Roman"/>
                        </a:rPr>
                        <a:t> </a:t>
                      </a:r>
                      <a:r>
                        <a:rPr lang="ru-RU" sz="1800" b="1" dirty="0" smtClean="0">
                          <a:effectLst/>
                          <a:latin typeface="+mj-lt"/>
                          <a:ea typeface="Calibri"/>
                          <a:cs typeface="Times New Roman"/>
                        </a:rPr>
                        <a:t>Отношение </a:t>
                      </a:r>
                      <a:r>
                        <a:rPr lang="ru-RU" sz="1800" b="1" dirty="0">
                          <a:effectLst/>
                          <a:latin typeface="+mj-lt"/>
                          <a:ea typeface="Calibri"/>
                          <a:cs typeface="Times New Roman"/>
                        </a:rPr>
                        <a:t>человека как к таковому (%).</a:t>
                      </a:r>
                    </a:p>
                  </a:txBody>
                  <a:tcPr marL="54661" marR="54661" marT="0" marB="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8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54661" marR="54661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7873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200" b="1" dirty="0">
                          <a:effectLst/>
                          <a:latin typeface="+mj-lt"/>
                          <a:ea typeface="Calibri"/>
                          <a:cs typeface="Times New Roman"/>
                        </a:rPr>
                        <a:t>6а</a:t>
                      </a:r>
                    </a:p>
                  </a:txBody>
                  <a:tcPr marL="54661" marR="54661" marT="0" marB="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200" b="1" dirty="0">
                          <a:effectLst/>
                          <a:latin typeface="+mj-lt"/>
                          <a:ea typeface="Calibri"/>
                          <a:cs typeface="Times New Roman"/>
                        </a:rPr>
                        <a:t>22</a:t>
                      </a:r>
                    </a:p>
                  </a:txBody>
                  <a:tcPr marL="54661" marR="54661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200" b="1" dirty="0">
                          <a:effectLst/>
                          <a:latin typeface="+mj-lt"/>
                          <a:ea typeface="Calibri"/>
                          <a:cs typeface="Times New Roman"/>
                        </a:rPr>
                        <a:t>82</a:t>
                      </a:r>
                    </a:p>
                  </a:txBody>
                  <a:tcPr marL="54661" marR="54661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200" b="1" dirty="0">
                          <a:effectLst/>
                          <a:latin typeface="+mj-lt"/>
                          <a:ea typeface="Calibri"/>
                          <a:cs typeface="Times New Roman"/>
                        </a:rPr>
                        <a:t>7</a:t>
                      </a:r>
                    </a:p>
                  </a:txBody>
                  <a:tcPr marL="54661" marR="54661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200" b="1" dirty="0">
                          <a:effectLst/>
                          <a:latin typeface="+mj-lt"/>
                          <a:ea typeface="Calibri"/>
                          <a:cs typeface="Times New Roman"/>
                        </a:rPr>
                        <a:t>0</a:t>
                      </a:r>
                    </a:p>
                  </a:txBody>
                  <a:tcPr marL="54661" marR="54661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873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200" b="1">
                          <a:effectLst/>
                          <a:latin typeface="+mj-lt"/>
                          <a:ea typeface="Calibri"/>
                          <a:cs typeface="Times New Roman"/>
                        </a:rPr>
                        <a:t>6б</a:t>
                      </a:r>
                    </a:p>
                  </a:txBody>
                  <a:tcPr marL="54661" marR="54661" marT="0" marB="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200" b="1" dirty="0">
                          <a:effectLst/>
                          <a:latin typeface="+mj-lt"/>
                          <a:ea typeface="Calibri"/>
                          <a:cs typeface="Times New Roman"/>
                        </a:rPr>
                        <a:t>11</a:t>
                      </a:r>
                    </a:p>
                  </a:txBody>
                  <a:tcPr marL="54661" marR="54661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200" b="1" dirty="0">
                          <a:effectLst/>
                          <a:latin typeface="+mj-lt"/>
                          <a:ea typeface="Calibri"/>
                          <a:cs typeface="Times New Roman"/>
                        </a:rPr>
                        <a:t>63</a:t>
                      </a:r>
                    </a:p>
                  </a:txBody>
                  <a:tcPr marL="54661" marR="54661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200" b="1" dirty="0">
                          <a:effectLst/>
                          <a:latin typeface="+mj-lt"/>
                          <a:ea typeface="Calibri"/>
                          <a:cs typeface="Times New Roman"/>
                        </a:rPr>
                        <a:t>11</a:t>
                      </a:r>
                    </a:p>
                  </a:txBody>
                  <a:tcPr marL="54661" marR="54661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200" b="1" dirty="0">
                          <a:effectLst/>
                          <a:latin typeface="+mj-lt"/>
                          <a:ea typeface="Calibri"/>
                          <a:cs typeface="Times New Roman"/>
                        </a:rPr>
                        <a:t>0</a:t>
                      </a:r>
                    </a:p>
                  </a:txBody>
                  <a:tcPr marL="54661" marR="54661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873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200" b="1" dirty="0">
                          <a:effectLst/>
                          <a:latin typeface="+mj-lt"/>
                          <a:ea typeface="Calibri"/>
                          <a:cs typeface="Times New Roman"/>
                        </a:rPr>
                        <a:t>6в</a:t>
                      </a:r>
                    </a:p>
                  </a:txBody>
                  <a:tcPr marL="54661" marR="54661" marT="0" marB="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200" b="1" dirty="0">
                          <a:effectLst/>
                          <a:latin typeface="+mj-lt"/>
                          <a:ea typeface="Calibri"/>
                          <a:cs typeface="Times New Roman"/>
                        </a:rPr>
                        <a:t>4</a:t>
                      </a:r>
                    </a:p>
                  </a:txBody>
                  <a:tcPr marL="54661" marR="54661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200" b="1" dirty="0">
                          <a:effectLst/>
                          <a:latin typeface="+mj-lt"/>
                          <a:ea typeface="Calibri"/>
                          <a:cs typeface="Times New Roman"/>
                        </a:rPr>
                        <a:t>54</a:t>
                      </a:r>
                    </a:p>
                  </a:txBody>
                  <a:tcPr marL="54661" marR="54661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200" b="1" dirty="0">
                          <a:effectLst/>
                          <a:latin typeface="+mj-lt"/>
                          <a:ea typeface="Calibri"/>
                          <a:cs typeface="Times New Roman"/>
                        </a:rPr>
                        <a:t>33</a:t>
                      </a:r>
                    </a:p>
                  </a:txBody>
                  <a:tcPr marL="54661" marR="54661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200" b="1" dirty="0">
                          <a:effectLst/>
                          <a:latin typeface="+mj-lt"/>
                          <a:ea typeface="Calibri"/>
                          <a:cs typeface="Times New Roman"/>
                        </a:rPr>
                        <a:t>4</a:t>
                      </a:r>
                    </a:p>
                  </a:txBody>
                  <a:tcPr marL="54661" marR="54661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4304">
                <a:tc gridSpan="5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effectLst/>
                          <a:latin typeface="+mj-lt"/>
                          <a:ea typeface="Calibri"/>
                          <a:cs typeface="Times New Roman"/>
                        </a:rPr>
                        <a:t> </a:t>
                      </a:r>
                      <a:r>
                        <a:rPr lang="ru-RU" sz="1800" b="1" dirty="0" smtClean="0">
                          <a:effectLst/>
                          <a:latin typeface="+mj-lt"/>
                          <a:ea typeface="Calibri"/>
                          <a:cs typeface="Times New Roman"/>
                        </a:rPr>
                        <a:t>Отношение </a:t>
                      </a:r>
                      <a:r>
                        <a:rPr lang="ru-RU" sz="1800" b="1" dirty="0">
                          <a:effectLst/>
                          <a:latin typeface="+mj-lt"/>
                          <a:ea typeface="Calibri"/>
                          <a:cs typeface="Times New Roman"/>
                        </a:rPr>
                        <a:t>подростка к человеку как к другому (%).</a:t>
                      </a:r>
                    </a:p>
                  </a:txBody>
                  <a:tcPr marL="54661" marR="54661" marT="0" marB="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8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54661" marR="54661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7873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200" b="1" dirty="0">
                          <a:effectLst/>
                          <a:latin typeface="+mj-lt"/>
                          <a:ea typeface="Calibri"/>
                          <a:cs typeface="Times New Roman"/>
                        </a:rPr>
                        <a:t>6а</a:t>
                      </a:r>
                    </a:p>
                  </a:txBody>
                  <a:tcPr marL="54661" marR="54661" marT="0" marB="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200" b="1" dirty="0">
                          <a:effectLst/>
                          <a:latin typeface="+mj-lt"/>
                          <a:ea typeface="Calibri"/>
                          <a:cs typeface="Times New Roman"/>
                        </a:rPr>
                        <a:t>70</a:t>
                      </a:r>
                    </a:p>
                  </a:txBody>
                  <a:tcPr marL="54661" marR="54661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200" b="1" dirty="0">
                          <a:effectLst/>
                          <a:latin typeface="+mj-lt"/>
                          <a:ea typeface="Calibri"/>
                          <a:cs typeface="Times New Roman"/>
                        </a:rPr>
                        <a:t>30</a:t>
                      </a:r>
                    </a:p>
                  </a:txBody>
                  <a:tcPr marL="54661" marR="54661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200" b="1" dirty="0">
                          <a:effectLst/>
                          <a:latin typeface="+mj-lt"/>
                          <a:ea typeface="Calibri"/>
                          <a:cs typeface="Times New Roman"/>
                        </a:rPr>
                        <a:t>0</a:t>
                      </a:r>
                    </a:p>
                  </a:txBody>
                  <a:tcPr marL="54661" marR="54661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200" b="1" dirty="0">
                          <a:effectLst/>
                          <a:latin typeface="+mj-lt"/>
                          <a:ea typeface="Calibri"/>
                          <a:cs typeface="Times New Roman"/>
                        </a:rPr>
                        <a:t>0</a:t>
                      </a:r>
                    </a:p>
                  </a:txBody>
                  <a:tcPr marL="54661" marR="54661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873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200" b="1">
                          <a:effectLst/>
                          <a:latin typeface="+mj-lt"/>
                          <a:ea typeface="Calibri"/>
                          <a:cs typeface="Times New Roman"/>
                        </a:rPr>
                        <a:t>6б</a:t>
                      </a:r>
                    </a:p>
                  </a:txBody>
                  <a:tcPr marL="54661" marR="54661" marT="0" marB="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200" b="1" dirty="0">
                          <a:effectLst/>
                          <a:latin typeface="+mj-lt"/>
                          <a:ea typeface="Calibri"/>
                          <a:cs typeface="Times New Roman"/>
                        </a:rPr>
                        <a:t>67</a:t>
                      </a:r>
                    </a:p>
                  </a:txBody>
                  <a:tcPr marL="54661" marR="54661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200" b="1" dirty="0">
                          <a:effectLst/>
                          <a:latin typeface="+mj-lt"/>
                          <a:ea typeface="Calibri"/>
                          <a:cs typeface="Times New Roman"/>
                        </a:rPr>
                        <a:t>30</a:t>
                      </a:r>
                    </a:p>
                  </a:txBody>
                  <a:tcPr marL="54661" marR="54661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200" b="1" dirty="0">
                          <a:effectLst/>
                          <a:latin typeface="+mj-lt"/>
                          <a:ea typeface="Calibri"/>
                          <a:cs typeface="Times New Roman"/>
                        </a:rPr>
                        <a:t>4</a:t>
                      </a:r>
                    </a:p>
                  </a:txBody>
                  <a:tcPr marL="54661" marR="54661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200" b="1">
                          <a:effectLst/>
                          <a:latin typeface="+mj-lt"/>
                          <a:ea typeface="Calibri"/>
                          <a:cs typeface="Times New Roman"/>
                        </a:rPr>
                        <a:t>0</a:t>
                      </a:r>
                    </a:p>
                  </a:txBody>
                  <a:tcPr marL="54661" marR="54661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873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200" b="1" dirty="0">
                          <a:effectLst/>
                          <a:latin typeface="+mj-lt"/>
                          <a:ea typeface="Calibri"/>
                          <a:cs typeface="Times New Roman"/>
                        </a:rPr>
                        <a:t>6в</a:t>
                      </a:r>
                    </a:p>
                  </a:txBody>
                  <a:tcPr marL="54661" marR="54661" marT="0" marB="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200" b="1">
                          <a:effectLst/>
                          <a:latin typeface="+mj-lt"/>
                          <a:ea typeface="Calibri"/>
                          <a:cs typeface="Times New Roman"/>
                        </a:rPr>
                        <a:t>71</a:t>
                      </a:r>
                    </a:p>
                  </a:txBody>
                  <a:tcPr marL="54661" marR="54661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200" b="1" dirty="0">
                          <a:effectLst/>
                          <a:latin typeface="+mj-lt"/>
                          <a:ea typeface="Calibri"/>
                          <a:cs typeface="Times New Roman"/>
                        </a:rPr>
                        <a:t>25</a:t>
                      </a:r>
                    </a:p>
                  </a:txBody>
                  <a:tcPr marL="54661" marR="54661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200" b="1" dirty="0">
                          <a:effectLst/>
                          <a:latin typeface="+mj-lt"/>
                          <a:ea typeface="Calibri"/>
                          <a:cs typeface="Times New Roman"/>
                        </a:rPr>
                        <a:t>4</a:t>
                      </a:r>
                    </a:p>
                  </a:txBody>
                  <a:tcPr marL="54661" marR="54661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200" b="1" dirty="0">
                          <a:effectLst/>
                          <a:latin typeface="+mj-lt"/>
                          <a:ea typeface="Calibri"/>
                          <a:cs typeface="Times New Roman"/>
                        </a:rPr>
                        <a:t>0</a:t>
                      </a:r>
                    </a:p>
                  </a:txBody>
                  <a:tcPr marL="54661" marR="54661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4304">
                <a:tc gridSpan="5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effectLst/>
                          <a:latin typeface="+mj-lt"/>
                          <a:ea typeface="Calibri"/>
                          <a:cs typeface="Times New Roman"/>
                        </a:rPr>
                        <a:t> </a:t>
                      </a:r>
                      <a:r>
                        <a:rPr lang="ru-RU" sz="1800" b="1" dirty="0" smtClean="0">
                          <a:effectLst/>
                          <a:latin typeface="+mj-lt"/>
                          <a:ea typeface="Calibri"/>
                          <a:cs typeface="Times New Roman"/>
                        </a:rPr>
                        <a:t>Отношение </a:t>
                      </a:r>
                      <a:r>
                        <a:rPr lang="ru-RU" sz="1800" b="1" dirty="0">
                          <a:effectLst/>
                          <a:latin typeface="+mj-lt"/>
                          <a:ea typeface="Calibri"/>
                          <a:cs typeface="Times New Roman"/>
                        </a:rPr>
                        <a:t>подростка к своему телесному Я (%).</a:t>
                      </a:r>
                    </a:p>
                  </a:txBody>
                  <a:tcPr marL="54661" marR="54661" marT="0" marB="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8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54661" marR="54661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7873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200" b="1" dirty="0">
                          <a:effectLst/>
                          <a:latin typeface="+mj-lt"/>
                          <a:ea typeface="Calibri"/>
                          <a:cs typeface="Times New Roman"/>
                        </a:rPr>
                        <a:t>6а</a:t>
                      </a:r>
                    </a:p>
                  </a:txBody>
                  <a:tcPr marL="54661" marR="54661" marT="0" marB="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200" b="1" dirty="0">
                          <a:effectLst/>
                          <a:latin typeface="+mj-lt"/>
                          <a:ea typeface="Calibri"/>
                          <a:cs typeface="Times New Roman"/>
                        </a:rPr>
                        <a:t>63</a:t>
                      </a:r>
                    </a:p>
                  </a:txBody>
                  <a:tcPr marL="54661" marR="54661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200" b="1" dirty="0">
                          <a:effectLst/>
                          <a:latin typeface="+mj-lt"/>
                          <a:ea typeface="Calibri"/>
                          <a:cs typeface="Times New Roman"/>
                        </a:rPr>
                        <a:t>33</a:t>
                      </a:r>
                    </a:p>
                  </a:txBody>
                  <a:tcPr marL="54661" marR="54661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200" b="1" dirty="0">
                          <a:effectLst/>
                          <a:latin typeface="+mj-lt"/>
                          <a:ea typeface="Calibri"/>
                          <a:cs typeface="Times New Roman"/>
                        </a:rPr>
                        <a:t>4</a:t>
                      </a:r>
                    </a:p>
                  </a:txBody>
                  <a:tcPr marL="54661" marR="54661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200" b="1" dirty="0">
                          <a:effectLst/>
                          <a:latin typeface="+mj-lt"/>
                          <a:ea typeface="Calibri"/>
                          <a:cs typeface="Times New Roman"/>
                        </a:rPr>
                        <a:t>0</a:t>
                      </a:r>
                    </a:p>
                  </a:txBody>
                  <a:tcPr marL="54661" marR="54661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873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200" b="1">
                          <a:effectLst/>
                          <a:latin typeface="+mj-lt"/>
                          <a:ea typeface="Calibri"/>
                          <a:cs typeface="Times New Roman"/>
                        </a:rPr>
                        <a:t>6б</a:t>
                      </a:r>
                    </a:p>
                  </a:txBody>
                  <a:tcPr marL="54661" marR="54661" marT="0" marB="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200" b="1" dirty="0">
                          <a:effectLst/>
                          <a:latin typeface="+mj-lt"/>
                          <a:ea typeface="Calibri"/>
                          <a:cs typeface="Times New Roman"/>
                        </a:rPr>
                        <a:t>52</a:t>
                      </a:r>
                    </a:p>
                  </a:txBody>
                  <a:tcPr marL="54661" marR="54661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200" b="1" dirty="0">
                          <a:effectLst/>
                          <a:latin typeface="+mj-lt"/>
                          <a:ea typeface="Calibri"/>
                          <a:cs typeface="Times New Roman"/>
                        </a:rPr>
                        <a:t>44</a:t>
                      </a:r>
                    </a:p>
                  </a:txBody>
                  <a:tcPr marL="54661" marR="54661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200" b="1" dirty="0">
                          <a:effectLst/>
                          <a:latin typeface="+mj-lt"/>
                          <a:ea typeface="Calibri"/>
                          <a:cs typeface="Times New Roman"/>
                        </a:rPr>
                        <a:t>4</a:t>
                      </a:r>
                    </a:p>
                  </a:txBody>
                  <a:tcPr marL="54661" marR="54661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200" b="1" dirty="0">
                          <a:effectLst/>
                          <a:latin typeface="+mj-lt"/>
                          <a:ea typeface="Calibri"/>
                          <a:cs typeface="Times New Roman"/>
                        </a:rPr>
                        <a:t>0</a:t>
                      </a:r>
                    </a:p>
                  </a:txBody>
                  <a:tcPr marL="54661" marR="54661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873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200" b="1" dirty="0">
                          <a:effectLst/>
                          <a:latin typeface="+mj-lt"/>
                          <a:ea typeface="Calibri"/>
                          <a:cs typeface="Times New Roman"/>
                        </a:rPr>
                        <a:t>6в</a:t>
                      </a:r>
                    </a:p>
                  </a:txBody>
                  <a:tcPr marL="54661" marR="54661" marT="0" marB="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200" b="1" dirty="0">
                          <a:effectLst/>
                          <a:latin typeface="+mj-lt"/>
                          <a:ea typeface="Calibri"/>
                          <a:cs typeface="Times New Roman"/>
                        </a:rPr>
                        <a:t>71</a:t>
                      </a:r>
                    </a:p>
                  </a:txBody>
                  <a:tcPr marL="54661" marR="54661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200" b="1" dirty="0">
                          <a:effectLst/>
                          <a:latin typeface="+mj-lt"/>
                          <a:ea typeface="Calibri"/>
                          <a:cs typeface="Times New Roman"/>
                        </a:rPr>
                        <a:t>29</a:t>
                      </a:r>
                    </a:p>
                  </a:txBody>
                  <a:tcPr marL="54661" marR="54661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200" b="1" dirty="0">
                          <a:effectLst/>
                          <a:latin typeface="+mj-lt"/>
                          <a:ea typeface="Calibri"/>
                          <a:cs typeface="Times New Roman"/>
                        </a:rPr>
                        <a:t>0</a:t>
                      </a:r>
                    </a:p>
                  </a:txBody>
                  <a:tcPr marL="54661" marR="54661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200" b="1" dirty="0">
                          <a:effectLst/>
                          <a:latin typeface="+mj-lt"/>
                          <a:ea typeface="Calibri"/>
                          <a:cs typeface="Times New Roman"/>
                        </a:rPr>
                        <a:t>0</a:t>
                      </a:r>
                    </a:p>
                  </a:txBody>
                  <a:tcPr marL="54661" marR="54661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00291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67056" y="129235"/>
            <a:ext cx="3888432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effectLst/>
                <a:latin typeface="+mj-lt"/>
                <a:ea typeface="Times New Roman"/>
              </a:rPr>
              <a:t>Внеклассные мероприятия для учащихся 5,6,7 классов </a:t>
            </a:r>
            <a:r>
              <a:rPr lang="ru-RU" sz="2800" b="1" dirty="0" smtClean="0">
                <a:effectLst/>
                <a:latin typeface="+mj-lt"/>
                <a:ea typeface="Times New Roman"/>
              </a:rPr>
              <a:t>«Олимпийские эстафеты в зимних Олимпийских играх».</a:t>
            </a:r>
            <a:endParaRPr lang="ru-RU" sz="2800" b="1" dirty="0">
              <a:latin typeface="+mj-lt"/>
            </a:endParaRPr>
          </a:p>
        </p:txBody>
      </p:sp>
      <p:pic>
        <p:nvPicPr>
          <p:cNvPr id="10243" name="Picture 3" descr="C:\Users\Марина\Documents\олимпийские игры\Программа олимпийского образования\фото с внекл. мер-я\DSC03427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3825" y="203206"/>
            <a:ext cx="4908798" cy="3732079"/>
          </a:xfrm>
          <a:prstGeom prst="rect">
            <a:avLst/>
          </a:prstGeom>
          <a:noFill/>
          <a:ln w="19050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C:\Users\Марина\Documents\олимпийские игры\Программа олимпийского образования\фото с внекл. мер-я\DSC03490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44" y="2318319"/>
            <a:ext cx="6408713" cy="4269565"/>
          </a:xfrm>
          <a:prstGeom prst="rect">
            <a:avLst/>
          </a:prstGeom>
          <a:noFill/>
          <a:ln w="190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C:\Users\Марина\Documents\курсы и фестиваль\фестиваль\ФЕСТИВАЛЬ\Фото 2.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4553083"/>
            <a:ext cx="2964582" cy="2034801"/>
          </a:xfrm>
          <a:prstGeom prst="rect">
            <a:avLst/>
          </a:prstGeom>
          <a:noFill/>
          <a:ln w="190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22604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07" y="0"/>
            <a:ext cx="9144000" cy="68529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 descr="C:\Users\Марина\Documents\олимпийские игры\Программа олимпийского образования\фото с внекл. мер-я\DSC03520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150331"/>
            <a:ext cx="3914568" cy="2916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6" name="Picture 2" descr="C:\Users\Марина\Documents\олимпийские игры\Программа олимпийского образования\фото с внекл. мер-я\DSC03465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224" y="2708920"/>
            <a:ext cx="8788400" cy="3822700"/>
          </a:xfrm>
          <a:prstGeom prst="rect">
            <a:avLst/>
          </a:prstGeom>
          <a:noFill/>
          <a:ln w="127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84731" y="408032"/>
            <a:ext cx="4572000" cy="193899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400" dirty="0" smtClean="0">
                <a:effectLst/>
                <a:latin typeface="+mj-lt"/>
                <a:ea typeface="Times New Roman"/>
              </a:rPr>
              <a:t>Опубликованы статьи в «Учительском журнале он-</a:t>
            </a:r>
            <a:r>
              <a:rPr lang="ru-RU" sz="2400" dirty="0" err="1" smtClean="0">
                <a:effectLst/>
                <a:latin typeface="+mj-lt"/>
                <a:ea typeface="Times New Roman"/>
              </a:rPr>
              <a:t>лайн</a:t>
            </a:r>
            <a:r>
              <a:rPr lang="ru-RU" sz="2400" dirty="0" smtClean="0">
                <a:effectLst/>
                <a:latin typeface="+mj-lt"/>
                <a:ea typeface="Times New Roman"/>
              </a:rPr>
              <a:t>» </a:t>
            </a:r>
            <a:r>
              <a:rPr lang="ru-RU" sz="2400" u="sng" dirty="0" smtClean="0">
                <a:solidFill>
                  <a:srgbClr val="0000FF"/>
                </a:solidFill>
                <a:effectLst/>
                <a:latin typeface="+mj-lt"/>
                <a:ea typeface="Times New Roman"/>
                <a:hlinkClick r:id="rId7"/>
              </a:rPr>
              <a:t>teacherjournal.ru</a:t>
            </a:r>
            <a:r>
              <a:rPr lang="ru-RU" sz="2400" dirty="0" smtClean="0">
                <a:effectLst/>
                <a:latin typeface="+mj-lt"/>
                <a:ea typeface="Times New Roman"/>
              </a:rPr>
              <a:t>  и на Фестивале педагогических идей «Открытый урок» </a:t>
            </a:r>
            <a:r>
              <a:rPr lang="ru-RU" sz="2400" u="sng" dirty="0" smtClean="0">
                <a:solidFill>
                  <a:srgbClr val="0000FF"/>
                </a:solidFill>
                <a:effectLst/>
                <a:latin typeface="+mj-lt"/>
                <a:ea typeface="Times New Roman"/>
                <a:hlinkClick r:id="rId8"/>
              </a:rPr>
              <a:t>festival.1september.ru</a:t>
            </a:r>
            <a:endParaRPr lang="ru-RU" sz="2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432345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4000" cy="685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0" y="188640"/>
            <a:ext cx="4375486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effectLst/>
                <a:latin typeface="+mj-lt"/>
                <a:ea typeface="Times New Roman"/>
              </a:rPr>
              <a:t>Олимпийский урок по теме «От Шамони до Сочи – 90 лет Зимним Олимпийским играм!» (1 часть) с приглашением двукратного Олимпийского чемпиона по боксу Олега Саитова. </a:t>
            </a:r>
            <a:endParaRPr lang="ru-RU" sz="2400" b="1" dirty="0">
              <a:latin typeface="+mj-lt"/>
            </a:endParaRPr>
          </a:p>
        </p:txBody>
      </p:sp>
      <p:pic>
        <p:nvPicPr>
          <p:cNvPr id="12291" name="Picture 3" descr="C:\Users\Марина\Pictures\Олимпийский урок\DSC0892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5486" y="260648"/>
            <a:ext cx="4608512" cy="3371563"/>
          </a:xfrm>
          <a:prstGeom prst="rect">
            <a:avLst/>
          </a:prstGeom>
          <a:noFill/>
          <a:ln w="127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3" name="Picture 5" descr="C:\Users\Марина\Pictures\Олимпийский урок\DSC08924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59"/>
          <a:stretch/>
        </p:blipFill>
        <p:spPr bwMode="auto">
          <a:xfrm>
            <a:off x="127557" y="2935800"/>
            <a:ext cx="6552185" cy="3747351"/>
          </a:xfrm>
          <a:prstGeom prst="rect">
            <a:avLst/>
          </a:prstGeom>
          <a:noFill/>
          <a:ln w="127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6575720" y="3789040"/>
            <a:ext cx="246498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400" b="1" dirty="0">
                <a:solidFill>
                  <a:prstClr val="black"/>
                </a:solidFill>
                <a:ea typeface="Times New Roman"/>
              </a:rPr>
              <a:t>Организован совместно с Олимпийским советом Сахалинской области.</a:t>
            </a:r>
            <a:endParaRPr lang="ru-RU" sz="24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7282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63"/>
            <a:ext cx="9144000" cy="685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5" name="Picture 3" descr="C:\Users\Марина\Pictures\Олимпийский урок\DSC08930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556"/>
          <a:stretch/>
        </p:blipFill>
        <p:spPr bwMode="auto">
          <a:xfrm>
            <a:off x="172373" y="1700808"/>
            <a:ext cx="5096205" cy="4907607"/>
          </a:xfrm>
          <a:prstGeom prst="rect">
            <a:avLst/>
          </a:prstGeom>
          <a:noFill/>
          <a:ln w="190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C:\Users\Марина\Pictures\Олимпийский урок\саитов\DSC_8338-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3179" y="1700807"/>
            <a:ext cx="3453750" cy="4907607"/>
          </a:xfrm>
          <a:prstGeom prst="rect">
            <a:avLst/>
          </a:prstGeom>
          <a:noFill/>
          <a:ln w="190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15008" y="116632"/>
            <a:ext cx="8928992" cy="2092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ru-RU" sz="2400" b="1" dirty="0" smtClean="0">
                <a:effectLst/>
                <a:latin typeface="+mj-lt"/>
                <a:ea typeface="Times New Roman"/>
              </a:rPr>
              <a:t>Репортаж о проведении урока представлены: на стенде, фото и видео трансляциях на мониторах в рекреациях МБОУ Лицей №1, размещены в Российских и региональных  СМИ.</a:t>
            </a:r>
            <a:r>
              <a:rPr lang="ru-RU" sz="2000" dirty="0">
                <a:solidFill>
                  <a:srgbClr val="000000"/>
                </a:solidFill>
                <a:latin typeface="Verdana"/>
                <a:ea typeface="Times New Roman"/>
                <a:cs typeface="Times New Roman"/>
              </a:rPr>
              <a:t> </a:t>
            </a:r>
            <a:r>
              <a:rPr lang="en-US" sz="2400" dirty="0">
                <a:hlinkClick r:id="rId6"/>
              </a:rPr>
              <a:t>http://www.olympic.ru/news</a:t>
            </a:r>
            <a:r>
              <a:rPr lang="en-US" sz="2400" dirty="0" smtClean="0">
                <a:hlinkClick r:id="rId6"/>
              </a:rPr>
              <a:t>/</a:t>
            </a:r>
            <a:r>
              <a:rPr lang="ru-RU" sz="2400" dirty="0" smtClean="0"/>
              <a:t>; </a:t>
            </a:r>
            <a:r>
              <a:rPr lang="ru-RU" sz="2400" u="sng" dirty="0" smtClean="0">
                <a:solidFill>
                  <a:srgbClr val="0000FF"/>
                </a:solidFill>
                <a:ea typeface="Calibri"/>
                <a:cs typeface="Times New Roman"/>
                <a:hlinkClick r:id="rId7"/>
              </a:rPr>
              <a:t>http</a:t>
            </a:r>
            <a:r>
              <a:rPr lang="ru-RU" sz="2400" u="sng" dirty="0">
                <a:solidFill>
                  <a:srgbClr val="0000FF"/>
                </a:solidFill>
                <a:ea typeface="Calibri"/>
                <a:cs typeface="Times New Roman"/>
                <a:hlinkClick r:id="rId7"/>
              </a:rPr>
              <a:t>://skr.su/news/230926</a:t>
            </a:r>
            <a:endParaRPr lang="ru-RU" sz="2400" dirty="0">
              <a:ea typeface="Calibri"/>
              <a:cs typeface="Times New Roman"/>
            </a:endParaRPr>
          </a:p>
          <a:p>
            <a:pPr algn="ctr"/>
            <a:endParaRPr lang="ru-RU" sz="24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305470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4000" cy="685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3" y="188640"/>
            <a:ext cx="8784976" cy="63367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94154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457" y="4763"/>
            <a:ext cx="9144000" cy="685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6" name="Picture 6" descr="C:\Users\Марина\Pictures\ОО\_DSC1804---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419" t="15648" b="14188"/>
          <a:stretch/>
        </p:blipFill>
        <p:spPr bwMode="auto">
          <a:xfrm>
            <a:off x="139823" y="3645024"/>
            <a:ext cx="4487853" cy="3009577"/>
          </a:xfrm>
          <a:prstGeom prst="rect">
            <a:avLst/>
          </a:prstGeom>
          <a:noFill/>
          <a:ln w="190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C:\Users\Марина\Pictures\ОО\_DSC1795-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03"/>
          <a:stretch/>
        </p:blipFill>
        <p:spPr bwMode="auto">
          <a:xfrm>
            <a:off x="4630021" y="3647686"/>
            <a:ext cx="4345495" cy="3009577"/>
          </a:xfrm>
          <a:prstGeom prst="rect">
            <a:avLst/>
          </a:prstGeom>
          <a:noFill/>
          <a:ln w="190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5" name="Picture 5" descr="C:\Users\Марина\Pictures\ОО\_DSC1804-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92" r="598" b="12526"/>
          <a:stretch/>
        </p:blipFill>
        <p:spPr bwMode="auto">
          <a:xfrm>
            <a:off x="139823" y="870164"/>
            <a:ext cx="5076638" cy="2897460"/>
          </a:xfrm>
          <a:prstGeom prst="rect">
            <a:avLst/>
          </a:prstGeom>
          <a:noFill/>
          <a:ln w="190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7" name="Picture 7" descr="C:\Users\Марина\Pictures\ОО\_DSC1804-1.jpg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6431" y="877982"/>
            <a:ext cx="4249085" cy="2897460"/>
          </a:xfrm>
          <a:prstGeom prst="rect">
            <a:avLst/>
          </a:prstGeom>
          <a:noFill/>
          <a:ln w="190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98089" y="14930"/>
            <a:ext cx="870430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sz="2400" b="1" dirty="0" smtClean="0">
                <a:solidFill>
                  <a:prstClr val="black"/>
                </a:solidFill>
              </a:rPr>
              <a:t>Учащиеся 5-6 классов МБОУ Лицей №1</a:t>
            </a:r>
          </a:p>
          <a:p>
            <a:pPr lvl="0" algn="ctr"/>
            <a:r>
              <a:rPr lang="ru-RU" sz="2400" b="1" dirty="0" smtClean="0">
                <a:solidFill>
                  <a:prstClr val="black"/>
                </a:solidFill>
              </a:rPr>
              <a:t> на 7 этапе эстафеты Олимпийского огня в г. Южно-Сахалинске.</a:t>
            </a:r>
            <a:endParaRPr lang="ru-RU" sz="24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7373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4000" cy="685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27363"/>
            <a:ext cx="2981274" cy="4093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691" t="3521" r="8143" b="25014"/>
          <a:stretch/>
        </p:blipFill>
        <p:spPr bwMode="auto">
          <a:xfrm>
            <a:off x="3275856" y="152856"/>
            <a:ext cx="2843956" cy="388968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0314" y="160334"/>
            <a:ext cx="2726355" cy="40607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9" name="Picture 5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168" t="5630" r="8886" b="21067"/>
          <a:stretch/>
        </p:blipFill>
        <p:spPr bwMode="auto">
          <a:xfrm>
            <a:off x="251520" y="3356992"/>
            <a:ext cx="2442655" cy="3362616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90" name="Picture 6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911" t="4489" r="6526" b="26340"/>
          <a:stretch/>
        </p:blipFill>
        <p:spPr bwMode="auto">
          <a:xfrm>
            <a:off x="6588224" y="3337676"/>
            <a:ext cx="2318445" cy="334930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91" name="Picture 7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045" r="4725" b="6556"/>
          <a:stretch/>
        </p:blipFill>
        <p:spPr bwMode="auto">
          <a:xfrm>
            <a:off x="2771799" y="3973807"/>
            <a:ext cx="3744417" cy="27458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60813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Марина\Documents\олимпийские игры\фото видов спорта\260_---sochi_5_bi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564904"/>
            <a:ext cx="9144000" cy="4281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Марина\Documents\олимпийские игры\фото видов спорта\ОБЛ.-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528" y="0"/>
            <a:ext cx="4680520" cy="6846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4644007" y="404664"/>
            <a:ext cx="4354225" cy="52937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600" b="1" dirty="0">
                <a:solidFill>
                  <a:prstClr val="black"/>
                </a:solidFill>
                <a:ea typeface="Calibri"/>
                <a:cs typeface="Times New Roman"/>
              </a:rPr>
              <a:t> </a:t>
            </a:r>
            <a:r>
              <a:rPr lang="ru-RU" sz="2600" b="1" dirty="0">
                <a:solidFill>
                  <a:prstClr val="black"/>
                </a:solidFill>
                <a:latin typeface="+mj-lt"/>
                <a:ea typeface="Calibri"/>
                <a:cs typeface="Times New Roman"/>
              </a:rPr>
              <a:t>Цели и задачи программы.</a:t>
            </a:r>
            <a:r>
              <a:rPr lang="ru-RU" sz="2600" dirty="0">
                <a:solidFill>
                  <a:prstClr val="black"/>
                </a:solidFill>
                <a:latin typeface="+mj-lt"/>
                <a:ea typeface="Calibri"/>
                <a:cs typeface="Times New Roman"/>
              </a:rPr>
              <a:t> </a:t>
            </a:r>
            <a:r>
              <a:rPr lang="ru-RU" sz="2400" dirty="0">
                <a:solidFill>
                  <a:prstClr val="black"/>
                </a:solidFill>
                <a:latin typeface="+mj-lt"/>
                <a:ea typeface="Calibri"/>
                <a:cs typeface="Times New Roman"/>
              </a:rPr>
              <a:t/>
            </a:r>
            <a:br>
              <a:rPr lang="ru-RU" sz="2400" dirty="0">
                <a:solidFill>
                  <a:prstClr val="black"/>
                </a:solidFill>
                <a:latin typeface="+mj-lt"/>
                <a:ea typeface="Calibri"/>
                <a:cs typeface="Times New Roman"/>
              </a:rPr>
            </a:br>
            <a:r>
              <a:rPr lang="ru-RU" sz="2400" dirty="0">
                <a:solidFill>
                  <a:prstClr val="black"/>
                </a:solidFill>
                <a:latin typeface="+mj-lt"/>
                <a:ea typeface="Calibri"/>
                <a:cs typeface="Times New Roman"/>
              </a:rPr>
              <a:t>Формирование представления о ценностях Олимпизма, истории олимпийских и паралимпийских видов спорта, подготовке России к проведению  XXII Олимпийских и XI Паралимпийских игр,  воспитание патриотизма и гордости за свою страну, изменение отношения к людям с инвалидностью, формирование культуры здорового образа жизни.</a:t>
            </a:r>
            <a:endParaRPr lang="ru-RU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059473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4000" cy="685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5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86"/>
          <a:stretch/>
        </p:blipFill>
        <p:spPr bwMode="auto">
          <a:xfrm>
            <a:off x="127704" y="3068960"/>
            <a:ext cx="5851046" cy="356847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7" name="Picture 5" descr="C:\Users\Марина\Documents\олимпийские игры\урок 19 ноября 2013\отобраны\_DSC2071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877" t="25088" b="9132"/>
          <a:stretch/>
        </p:blipFill>
        <p:spPr bwMode="auto">
          <a:xfrm>
            <a:off x="3166289" y="277658"/>
            <a:ext cx="5591349" cy="3014720"/>
          </a:xfrm>
          <a:prstGeom prst="rect">
            <a:avLst/>
          </a:prstGeom>
          <a:noFill/>
          <a:ln w="190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6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3299514"/>
            <a:ext cx="3282698" cy="33379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27704" y="476672"/>
            <a:ext cx="3024336" cy="21852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400" b="1" dirty="0">
                <a:solidFill>
                  <a:prstClr val="black"/>
                </a:solidFill>
              </a:rPr>
              <a:t>Тема урока:</a:t>
            </a:r>
          </a:p>
          <a:p>
            <a:pPr lvl="0" algn="ctr"/>
            <a:r>
              <a:rPr lang="ru-RU" sz="2800" b="1" dirty="0">
                <a:solidFill>
                  <a:prstClr val="black"/>
                </a:solidFill>
              </a:rPr>
              <a:t> «Лед и коньки в зимних Олимпийских играх»</a:t>
            </a:r>
            <a:r>
              <a:rPr lang="ru-RU" sz="2400" b="1" dirty="0">
                <a:solidFill>
                  <a:prstClr val="black"/>
                </a:solidFill>
              </a:rPr>
              <a:t> </a:t>
            </a:r>
            <a:r>
              <a:rPr lang="ru-RU" sz="2400" b="1" dirty="0" smtClean="0">
                <a:solidFill>
                  <a:prstClr val="black"/>
                </a:solidFill>
              </a:rPr>
              <a:t>1 </a:t>
            </a:r>
            <a:r>
              <a:rPr lang="ru-RU" sz="2400" b="1" dirty="0">
                <a:solidFill>
                  <a:prstClr val="black"/>
                </a:solidFill>
              </a:rPr>
              <a:t>часть.</a:t>
            </a:r>
          </a:p>
        </p:txBody>
      </p:sp>
    </p:spTree>
    <p:extLst>
      <p:ext uri="{BB962C8B-B14F-4D97-AF65-F5344CB8AC3E}">
        <p14:creationId xmlns:p14="http://schemas.microsoft.com/office/powerpoint/2010/main" val="1150253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055"/>
            <a:ext cx="9144000" cy="685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376" y="976830"/>
            <a:ext cx="7848872" cy="5337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0" y="77723"/>
            <a:ext cx="9036496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latin typeface="+mj-lt"/>
              </a:rPr>
              <a:t>Тема урока:</a:t>
            </a:r>
          </a:p>
          <a:p>
            <a:pPr algn="ctr"/>
            <a:r>
              <a:rPr lang="ru-RU" sz="2800" b="1" dirty="0" smtClean="0">
                <a:latin typeface="+mj-lt"/>
              </a:rPr>
              <a:t> «Лед и коньки в зимних Олимпийских играх» </a:t>
            </a:r>
            <a:r>
              <a:rPr lang="ru-RU" sz="2400" b="1" dirty="0" smtClean="0">
                <a:latin typeface="+mj-lt"/>
              </a:rPr>
              <a:t>2 часть.</a:t>
            </a:r>
            <a:endParaRPr lang="ru-RU" sz="24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48474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63"/>
            <a:ext cx="9144000" cy="685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6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3905" y="188640"/>
            <a:ext cx="5238409" cy="35466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2944737"/>
            <a:ext cx="2566489" cy="36403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61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3341495"/>
            <a:ext cx="5112568" cy="32633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2295" y="404664"/>
            <a:ext cx="3526401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latin typeface="+mj-lt"/>
              </a:rPr>
              <a:t>Тема урока:</a:t>
            </a:r>
          </a:p>
          <a:p>
            <a:pPr algn="ctr"/>
            <a:r>
              <a:rPr lang="ru-RU" sz="2800" b="1" dirty="0" smtClean="0">
                <a:latin typeface="+mj-lt"/>
              </a:rPr>
              <a:t> «Лед и коньки в зимних Олимпийских играх» - практическое задание.</a:t>
            </a:r>
            <a:endParaRPr lang="ru-RU" sz="28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385558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4000" cy="685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 descr="C:\Users\Марина\Desktop\Новая папка\IMAG0087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66000"/>
                    </a14:imgEffect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63" t="5652" b="9374"/>
          <a:stretch/>
        </p:blipFill>
        <p:spPr bwMode="auto">
          <a:xfrm>
            <a:off x="12576" y="644235"/>
            <a:ext cx="9143999" cy="5763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815866" y="33557"/>
            <a:ext cx="551227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sz="2800" b="1" dirty="0" smtClean="0">
                <a:solidFill>
                  <a:prstClr val="black"/>
                </a:solidFill>
              </a:rPr>
              <a:t>Фрагмент стендовых материалов.</a:t>
            </a:r>
            <a:endParaRPr lang="ru-RU" sz="28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0349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4000" cy="685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90844" y="1052736"/>
            <a:ext cx="8487003" cy="39703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sz="2400" b="1" dirty="0" smtClean="0">
                <a:solidFill>
                  <a:prstClr val="black"/>
                </a:solidFill>
              </a:rPr>
              <a:t>Список литературы:</a:t>
            </a:r>
          </a:p>
          <a:p>
            <a:pPr marL="514350" lvl="0" indent="-514350">
              <a:buAutoNum type="arabicPeriod"/>
            </a:pPr>
            <a:r>
              <a:rPr lang="ru-RU" sz="2000" b="1" dirty="0" smtClean="0">
                <a:solidFill>
                  <a:prstClr val="black"/>
                </a:solidFill>
              </a:rPr>
              <a:t>Савостин</a:t>
            </a:r>
            <a:r>
              <a:rPr lang="ru-RU" sz="2000" b="1" dirty="0">
                <a:solidFill>
                  <a:prstClr val="black"/>
                </a:solidFill>
              </a:rPr>
              <a:t>, Н.М. Реализация проекта «Олимпийское образование</a:t>
            </a:r>
            <a:r>
              <a:rPr lang="ru-RU" sz="2000" b="1" dirty="0" smtClean="0">
                <a:solidFill>
                  <a:prstClr val="black"/>
                </a:solidFill>
              </a:rPr>
              <a:t>»</a:t>
            </a:r>
          </a:p>
          <a:p>
            <a:pPr lvl="0"/>
            <a:r>
              <a:rPr lang="ru-RU" sz="2000" b="1" dirty="0" smtClean="0">
                <a:solidFill>
                  <a:prstClr val="black"/>
                </a:solidFill>
              </a:rPr>
              <a:t> </a:t>
            </a:r>
            <a:r>
              <a:rPr lang="ru-RU" sz="2000" b="1" dirty="0">
                <a:solidFill>
                  <a:prstClr val="black"/>
                </a:solidFill>
              </a:rPr>
              <a:t>в образовательных учреждениях Сахалинской области </a:t>
            </a:r>
            <a:endParaRPr lang="ru-RU" sz="2000" b="1" dirty="0" smtClean="0">
              <a:solidFill>
                <a:prstClr val="black"/>
              </a:solidFill>
            </a:endParaRPr>
          </a:p>
          <a:p>
            <a:pPr lvl="0"/>
            <a:r>
              <a:rPr lang="ru-RU" sz="2000" b="1" dirty="0" smtClean="0">
                <a:solidFill>
                  <a:prstClr val="black"/>
                </a:solidFill>
              </a:rPr>
              <a:t>/ </a:t>
            </a:r>
            <a:r>
              <a:rPr lang="ru-RU" sz="2000" b="1" dirty="0" err="1">
                <a:solidFill>
                  <a:prstClr val="black"/>
                </a:solidFill>
              </a:rPr>
              <a:t>Н.М.Савостин</a:t>
            </a:r>
            <a:r>
              <a:rPr lang="ru-RU" sz="2000" b="1" dirty="0">
                <a:solidFill>
                  <a:prstClr val="black"/>
                </a:solidFill>
              </a:rPr>
              <a:t> // Физическая культура и спорт в современном обществе</a:t>
            </a:r>
            <a:r>
              <a:rPr lang="ru-RU" sz="2000" b="1" dirty="0" smtClean="0">
                <a:solidFill>
                  <a:prstClr val="black"/>
                </a:solidFill>
              </a:rPr>
              <a:t>:</a:t>
            </a:r>
          </a:p>
          <a:p>
            <a:pPr lvl="0"/>
            <a:r>
              <a:rPr lang="ru-RU" sz="2000" b="1" dirty="0" smtClean="0">
                <a:solidFill>
                  <a:prstClr val="black"/>
                </a:solidFill>
              </a:rPr>
              <a:t> </a:t>
            </a:r>
            <a:r>
              <a:rPr lang="ru-RU" sz="2000" b="1" dirty="0">
                <a:solidFill>
                  <a:prstClr val="black"/>
                </a:solidFill>
              </a:rPr>
              <a:t>материалы Всероссийской ежегодной науч. </a:t>
            </a:r>
            <a:r>
              <a:rPr lang="ru-RU" sz="2000" b="1" dirty="0" err="1">
                <a:solidFill>
                  <a:prstClr val="black"/>
                </a:solidFill>
              </a:rPr>
              <a:t>конф</a:t>
            </a:r>
            <a:r>
              <a:rPr lang="ru-RU" sz="2000" b="1" dirty="0">
                <a:solidFill>
                  <a:prstClr val="black"/>
                </a:solidFill>
              </a:rPr>
              <a:t>. – Хабаровск, </a:t>
            </a:r>
            <a:endParaRPr lang="ru-RU" sz="2000" b="1" dirty="0" smtClean="0">
              <a:solidFill>
                <a:prstClr val="black"/>
              </a:solidFill>
            </a:endParaRPr>
          </a:p>
          <a:p>
            <a:pPr lvl="0"/>
            <a:r>
              <a:rPr lang="ru-RU" sz="2000" b="1" dirty="0" smtClean="0">
                <a:solidFill>
                  <a:prstClr val="black"/>
                </a:solidFill>
              </a:rPr>
              <a:t>Изд-во </a:t>
            </a:r>
            <a:r>
              <a:rPr lang="ru-RU" sz="2000" b="1" dirty="0">
                <a:solidFill>
                  <a:prstClr val="black"/>
                </a:solidFill>
              </a:rPr>
              <a:t>ДВГАФК, 2012. – С.166-168.</a:t>
            </a:r>
          </a:p>
          <a:p>
            <a:pPr marL="514350" lvl="0" indent="-514350">
              <a:buAutoNum type="arabicPeriod" startAt="2"/>
            </a:pPr>
            <a:r>
              <a:rPr lang="ru-RU" sz="2000" b="1" dirty="0" smtClean="0">
                <a:solidFill>
                  <a:prstClr val="black"/>
                </a:solidFill>
              </a:rPr>
              <a:t>Формирование </a:t>
            </a:r>
            <a:r>
              <a:rPr lang="ru-RU" sz="2000" b="1" dirty="0">
                <a:solidFill>
                  <a:prstClr val="black"/>
                </a:solidFill>
              </a:rPr>
              <a:t>универсальных учебных действий в основной школе</a:t>
            </a:r>
            <a:r>
              <a:rPr lang="ru-RU" sz="2000" b="1" dirty="0" smtClean="0">
                <a:solidFill>
                  <a:prstClr val="black"/>
                </a:solidFill>
              </a:rPr>
              <a:t>:</a:t>
            </a:r>
          </a:p>
          <a:p>
            <a:pPr lvl="0"/>
            <a:r>
              <a:rPr lang="ru-RU" sz="2000" b="1" dirty="0" smtClean="0">
                <a:solidFill>
                  <a:prstClr val="black"/>
                </a:solidFill>
              </a:rPr>
              <a:t> </a:t>
            </a:r>
            <a:r>
              <a:rPr lang="ru-RU" sz="2000" b="1" dirty="0">
                <a:solidFill>
                  <a:prstClr val="black"/>
                </a:solidFill>
              </a:rPr>
              <a:t>от действий к мысли. Система знаний [Текст] :пособие для </a:t>
            </a:r>
            <a:r>
              <a:rPr lang="ru-RU" sz="2000" b="1" dirty="0" smtClean="0">
                <a:solidFill>
                  <a:prstClr val="black"/>
                </a:solidFill>
              </a:rPr>
              <a:t>учителя</a:t>
            </a:r>
          </a:p>
          <a:p>
            <a:pPr lvl="0"/>
            <a:r>
              <a:rPr lang="ru-RU" sz="2000" b="1" dirty="0" smtClean="0">
                <a:solidFill>
                  <a:prstClr val="black"/>
                </a:solidFill>
              </a:rPr>
              <a:t>/ </a:t>
            </a:r>
            <a:r>
              <a:rPr lang="ru-RU" sz="2000" b="1" dirty="0">
                <a:solidFill>
                  <a:prstClr val="black"/>
                </a:solidFill>
              </a:rPr>
              <a:t>Под редакцией А.Г. </a:t>
            </a:r>
            <a:r>
              <a:rPr lang="ru-RU" sz="2000" b="1" dirty="0" err="1">
                <a:solidFill>
                  <a:prstClr val="black"/>
                </a:solidFill>
              </a:rPr>
              <a:t>Асмолова</a:t>
            </a:r>
            <a:r>
              <a:rPr lang="ru-RU" sz="2000" b="1" dirty="0">
                <a:solidFill>
                  <a:prstClr val="black"/>
                </a:solidFill>
              </a:rPr>
              <a:t>. – 2-е изд. – М.: Просвещение, 2011.</a:t>
            </a:r>
          </a:p>
          <a:p>
            <a:pPr marL="457200" lvl="0" indent="-457200">
              <a:buAutoNum type="arabicPeriod" startAt="3"/>
            </a:pPr>
            <a:r>
              <a:rPr lang="ru-RU" sz="2000" b="1" dirty="0" smtClean="0">
                <a:solidFill>
                  <a:prstClr val="black"/>
                </a:solidFill>
              </a:rPr>
              <a:t>Электронный </a:t>
            </a:r>
            <a:r>
              <a:rPr lang="ru-RU" sz="2000" b="1" dirty="0">
                <a:solidFill>
                  <a:prstClr val="black"/>
                </a:solidFill>
              </a:rPr>
              <a:t>ресурс: </a:t>
            </a:r>
            <a:r>
              <a:rPr lang="ru-RU" sz="2000" b="1" dirty="0">
                <a:solidFill>
                  <a:prstClr val="black"/>
                </a:solidFill>
                <a:hlinkClick r:id="rId3"/>
              </a:rPr>
              <a:t>http://www.sochi2014.com</a:t>
            </a:r>
            <a:r>
              <a:rPr lang="ru-RU" sz="2000" b="1" dirty="0" smtClean="0">
                <a:solidFill>
                  <a:prstClr val="black"/>
                </a:solidFill>
                <a:hlinkClick r:id="rId3"/>
              </a:rPr>
              <a:t>/</a:t>
            </a:r>
            <a:endParaRPr lang="ru-RU" sz="2000" b="1" dirty="0" smtClean="0">
              <a:solidFill>
                <a:prstClr val="black"/>
              </a:solidFill>
            </a:endParaRPr>
          </a:p>
          <a:p>
            <a:pPr lvl="0"/>
            <a:r>
              <a:rPr lang="ru-RU" sz="2000" b="1" dirty="0" smtClean="0">
                <a:solidFill>
                  <a:prstClr val="black"/>
                </a:solidFill>
              </a:rPr>
              <a:t> </a:t>
            </a:r>
            <a:r>
              <a:rPr lang="ru-RU" sz="2000" b="1" dirty="0">
                <a:solidFill>
                  <a:prstClr val="black"/>
                </a:solidFill>
              </a:rPr>
              <a:t>(дата </a:t>
            </a:r>
            <a:r>
              <a:rPr lang="ru-RU" sz="2000" b="1" dirty="0" smtClean="0">
                <a:solidFill>
                  <a:prstClr val="black"/>
                </a:solidFill>
              </a:rPr>
              <a:t>последнего обращения</a:t>
            </a:r>
            <a:r>
              <a:rPr lang="ru-RU" sz="2000" b="1" dirty="0">
                <a:solidFill>
                  <a:prstClr val="black"/>
                </a:solidFill>
              </a:rPr>
              <a:t>: </a:t>
            </a:r>
            <a:r>
              <a:rPr lang="ru-RU" sz="2000" b="1" dirty="0" smtClean="0">
                <a:solidFill>
                  <a:prstClr val="black"/>
                </a:solidFill>
              </a:rPr>
              <a:t>29.11.2013</a:t>
            </a:r>
            <a:r>
              <a:rPr lang="ru-RU" sz="2000" b="1" dirty="0">
                <a:solidFill>
                  <a:prstClr val="black"/>
                </a:solidFill>
              </a:rPr>
              <a:t>).</a:t>
            </a:r>
          </a:p>
          <a:p>
            <a:pPr lvl="0"/>
            <a:endParaRPr lang="ru-RU" sz="28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7908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Марина\Documents\олимпийские игры\фото видов спорта\260_---sochi_5_bi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391" y="2708920"/>
            <a:ext cx="9144000" cy="4149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25831628"/>
              </p:ext>
            </p:extLst>
          </p:nvPr>
        </p:nvGraphicFramePr>
        <p:xfrm>
          <a:off x="179512" y="1052736"/>
          <a:ext cx="8784978" cy="4939248"/>
        </p:xfrm>
        <a:graphic>
          <a:graphicData uri="http://schemas.openxmlformats.org/drawingml/2006/table">
            <a:tbl>
              <a:tblPr firstRow="1" firstCol="1" bandRow="1"/>
              <a:tblGrid>
                <a:gridCol w="590787"/>
                <a:gridCol w="5889934"/>
                <a:gridCol w="864096"/>
                <a:gridCol w="1440161"/>
              </a:tblGrid>
              <a:tr h="50405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+mj-lt"/>
                          <a:ea typeface="Times New Roman"/>
                          <a:cs typeface="Times New Roman"/>
                        </a:rPr>
                        <a:t>№ п/п</a:t>
                      </a:r>
                    </a:p>
                  </a:txBody>
                  <a:tcPr marL="68580" marR="68580" marT="0" marB="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  <a:latin typeface="+mj-lt"/>
                          <a:ea typeface="Times New Roman"/>
                          <a:cs typeface="Times New Roman"/>
                        </a:rPr>
                        <a:t>Тема урока</a:t>
                      </a:r>
                      <a:endParaRPr lang="ru-RU" sz="1800" dirty="0">
                        <a:effectLst/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+mj-lt"/>
                          <a:ea typeface="Times New Roman"/>
                          <a:cs typeface="Times New Roman"/>
                        </a:rPr>
                        <a:t>Кол-во часов</a:t>
                      </a:r>
                    </a:p>
                  </a:txBody>
                  <a:tcPr marL="68580" marR="6858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+mj-lt"/>
                          <a:ea typeface="Times New Roman"/>
                          <a:cs typeface="Times New Roman"/>
                        </a:rPr>
                        <a:t>Дата проведения</a:t>
                      </a:r>
                    </a:p>
                  </a:txBody>
                  <a:tcPr marL="68580" marR="6858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9963">
                <a:tc gridSpan="4">
                  <a:txBody>
                    <a:bodyPr/>
                    <a:lstStyle/>
                    <a:p>
                      <a:pPr marL="457200" algn="ctr">
                        <a:spcAft>
                          <a:spcPts val="0"/>
                        </a:spcAft>
                      </a:pPr>
                      <a:endParaRPr lang="ru-RU" sz="800" dirty="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83943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+mj-lt"/>
                          <a:ea typeface="Times New Roman"/>
                          <a:cs typeface="Times New Roman"/>
                        </a:rPr>
                        <a:t>1.</a:t>
                      </a:r>
                    </a:p>
                  </a:txBody>
                  <a:tcPr marL="68580" marR="6858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200" dirty="0">
                          <a:effectLst/>
                          <a:latin typeface="+mj-lt"/>
                          <a:ea typeface="Times New Roman"/>
                          <a:cs typeface="Times New Roman"/>
                        </a:rPr>
                        <a:t>«От Шамони до Сочи – 90 лет  Зимним Олимпийским играм» </a:t>
                      </a:r>
                      <a:r>
                        <a:rPr lang="ru-RU" sz="2200" dirty="0" smtClean="0">
                          <a:effectLst/>
                          <a:latin typeface="+mj-lt"/>
                          <a:ea typeface="Times New Roman"/>
                          <a:cs typeface="Times New Roman"/>
                        </a:rPr>
                        <a:t>- 1 </a:t>
                      </a:r>
                      <a:r>
                        <a:rPr lang="ru-RU" sz="2200" dirty="0">
                          <a:effectLst/>
                          <a:latin typeface="+mj-lt"/>
                          <a:ea typeface="Times New Roman"/>
                          <a:cs typeface="Times New Roman"/>
                        </a:rPr>
                        <a:t>часть. (Идеи олимпизма, 1 зимние олимпийские игры в Шамони, подготовка Сочи к Олимпийским играм.)</a:t>
                      </a:r>
                    </a:p>
                  </a:txBody>
                  <a:tcPr marL="68580" marR="6858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+mj-lt"/>
                          <a:ea typeface="Times New Roman"/>
                          <a:cs typeface="Times New Roman"/>
                        </a:rPr>
                        <a:t>1 </a:t>
                      </a:r>
                    </a:p>
                  </a:txBody>
                  <a:tcPr marL="68580" marR="6858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2000" dirty="0" smtClean="0">
                        <a:effectLst/>
                        <a:latin typeface="+mj-lt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effectLst/>
                          <a:latin typeface="+mj-lt"/>
                          <a:ea typeface="Times New Roman"/>
                          <a:cs typeface="Times New Roman"/>
                        </a:rPr>
                        <a:t>03.09.2013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effectLst/>
                          <a:latin typeface="+mj-lt"/>
                          <a:ea typeface="Times New Roman"/>
                          <a:cs typeface="Times New Roman"/>
                        </a:rPr>
                        <a:t>-10 классы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effectLst/>
                          <a:latin typeface="+mj-lt"/>
                          <a:ea typeface="Times New Roman"/>
                          <a:cs typeface="Times New Roman"/>
                        </a:rPr>
                        <a:t>20.11.2013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effectLst/>
                          <a:latin typeface="+mj-lt"/>
                          <a:ea typeface="Times New Roman"/>
                          <a:cs typeface="Times New Roman"/>
                        </a:rPr>
                        <a:t>-11</a:t>
                      </a:r>
                      <a:r>
                        <a:rPr lang="ru-RU" sz="2000" baseline="0" dirty="0" smtClean="0">
                          <a:effectLst/>
                          <a:latin typeface="+mj-lt"/>
                          <a:ea typeface="Times New Roman"/>
                          <a:cs typeface="Times New Roman"/>
                        </a:rPr>
                        <a:t> классы</a:t>
                      </a:r>
                      <a:endParaRPr lang="ru-RU" sz="2000" dirty="0">
                        <a:effectLst/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9614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+mj-lt"/>
                          <a:ea typeface="Times New Roman"/>
                          <a:cs typeface="Times New Roman"/>
                        </a:rPr>
                        <a:t>2.</a:t>
                      </a:r>
                    </a:p>
                  </a:txBody>
                  <a:tcPr marL="68580" marR="6858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200" dirty="0">
                          <a:effectLst/>
                          <a:latin typeface="+mj-lt"/>
                          <a:ea typeface="Times New Roman"/>
                          <a:cs typeface="Times New Roman"/>
                        </a:rPr>
                        <a:t>«От Шамони до Сочи – 90 лет  Зимним Олимпийским играм» -2 часть. (Виды спорта, </a:t>
                      </a:r>
                      <a:r>
                        <a:rPr lang="ru-RU" sz="2200" dirty="0" smtClean="0">
                          <a:effectLst/>
                          <a:latin typeface="+mj-lt"/>
                          <a:ea typeface="Times New Roman"/>
                          <a:cs typeface="Times New Roman"/>
                        </a:rPr>
                        <a:t>история </a:t>
                      </a:r>
                      <a:r>
                        <a:rPr lang="ru-RU" sz="2200" dirty="0">
                          <a:effectLst/>
                          <a:latin typeface="+mj-lt"/>
                          <a:ea typeface="Times New Roman"/>
                          <a:cs typeface="Times New Roman"/>
                        </a:rPr>
                        <a:t>и современность, Россия в зимних Олимпийских играх, интересные факты, тест).</a:t>
                      </a:r>
                    </a:p>
                  </a:txBody>
                  <a:tcPr marL="68580" marR="6858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+mj-lt"/>
                          <a:ea typeface="Times New Roman"/>
                          <a:cs typeface="Times New Roman"/>
                        </a:rPr>
                        <a:t>1 </a:t>
                      </a:r>
                    </a:p>
                  </a:txBody>
                  <a:tcPr marL="68580" marR="6858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effectLst/>
                          <a:latin typeface="+mj-lt"/>
                          <a:ea typeface="Times New Roman"/>
                          <a:cs typeface="Times New Roman"/>
                        </a:rPr>
                        <a:t>__.12.2013</a:t>
                      </a:r>
                      <a:endParaRPr lang="ru-RU" sz="2000" dirty="0">
                        <a:effectLst/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2008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+mj-lt"/>
                          <a:ea typeface="Times New Roman"/>
                          <a:cs typeface="Times New Roman"/>
                        </a:rPr>
                        <a:t>3</a:t>
                      </a:r>
                    </a:p>
                  </a:txBody>
                  <a:tcPr marL="68580" marR="6858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200" dirty="0">
                          <a:effectLst/>
                          <a:latin typeface="+mj-lt"/>
                          <a:ea typeface="Times New Roman"/>
                          <a:cs typeface="Times New Roman"/>
                        </a:rPr>
                        <a:t>«Зимние Паралимпийские игры». (Ценности, история, виды, достижения, </a:t>
                      </a:r>
                      <a:r>
                        <a:rPr lang="ru-RU" sz="2200" dirty="0" err="1">
                          <a:effectLst/>
                          <a:latin typeface="+mj-lt"/>
                          <a:ea typeface="Times New Roman"/>
                          <a:cs typeface="Times New Roman"/>
                        </a:rPr>
                        <a:t>безбарьерная</a:t>
                      </a:r>
                      <a:r>
                        <a:rPr lang="ru-RU" sz="2200" dirty="0">
                          <a:effectLst/>
                          <a:latin typeface="+mj-lt"/>
                          <a:ea typeface="Times New Roman"/>
                          <a:cs typeface="Times New Roman"/>
                        </a:rPr>
                        <a:t> среда.)</a:t>
                      </a:r>
                    </a:p>
                  </a:txBody>
                  <a:tcPr marL="68580" marR="6858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+mj-lt"/>
                          <a:ea typeface="Times New Roman"/>
                          <a:cs typeface="Times New Roman"/>
                        </a:rPr>
                        <a:t>1 </a:t>
                      </a:r>
                    </a:p>
                  </a:txBody>
                  <a:tcPr marL="68580" marR="6858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aseline="0" dirty="0" smtClean="0">
                          <a:effectLst/>
                          <a:latin typeface="+mj-lt"/>
                          <a:ea typeface="Times New Roman"/>
                          <a:cs typeface="Times New Roman"/>
                        </a:rPr>
                        <a:t> __.</a:t>
                      </a:r>
                      <a:r>
                        <a:rPr lang="ru-RU" sz="2000" dirty="0" smtClean="0">
                          <a:effectLst/>
                          <a:latin typeface="+mj-lt"/>
                          <a:ea typeface="Times New Roman"/>
                          <a:cs typeface="Times New Roman"/>
                        </a:rPr>
                        <a:t>02.2014</a:t>
                      </a:r>
                      <a:endParaRPr lang="ru-RU" sz="2000" dirty="0">
                        <a:effectLst/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179512" y="116632"/>
            <a:ext cx="8856984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Times New Roman" pitchFamily="18" charset="0"/>
                <a:cs typeface="Times New Roman" pitchFamily="18" charset="0"/>
              </a:rPr>
              <a:t>Тематический план аудиторных занятий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Times New Roman" pitchFamily="18" charset="0"/>
                <a:cs typeface="Times New Roman" pitchFamily="18" charset="0"/>
              </a:rPr>
              <a:t> для 10-11 классов.</a:t>
            </a:r>
            <a:endParaRPr kumimoji="0" lang="ru-RU" alt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j-lt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4354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706687"/>
            <a:ext cx="9144000" cy="4151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58663399"/>
              </p:ext>
            </p:extLst>
          </p:nvPr>
        </p:nvGraphicFramePr>
        <p:xfrm>
          <a:off x="251521" y="404664"/>
          <a:ext cx="8640958" cy="5276800"/>
        </p:xfrm>
        <a:graphic>
          <a:graphicData uri="http://schemas.openxmlformats.org/drawingml/2006/table">
            <a:tbl>
              <a:tblPr firstRow="1" firstCol="1" bandRow="1"/>
              <a:tblGrid>
                <a:gridCol w="581102"/>
                <a:gridCol w="6187649"/>
                <a:gridCol w="504056"/>
                <a:gridCol w="1368151"/>
              </a:tblGrid>
              <a:tr h="396044">
                <a:tc gridSpan="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effectLst/>
                          <a:latin typeface="+mj-lt"/>
                          <a:ea typeface="Times New Roman"/>
                          <a:cs typeface="Times New Roman"/>
                        </a:rPr>
                        <a:t>для учащихся 5-9 классов</a:t>
                      </a:r>
                    </a:p>
                  </a:txBody>
                  <a:tcPr marL="68580" marR="6858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23556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+mj-lt"/>
                          <a:ea typeface="Times New Roman"/>
                          <a:cs typeface="Times New Roman"/>
                        </a:rPr>
                        <a:t>1.</a:t>
                      </a:r>
                    </a:p>
                  </a:txBody>
                  <a:tcPr marL="68580" marR="6858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200" dirty="0">
                          <a:effectLst/>
                          <a:latin typeface="+mj-lt"/>
                          <a:ea typeface="Times New Roman"/>
                          <a:cs typeface="Times New Roman"/>
                        </a:rPr>
                        <a:t>«Лед и коньки в зимних олимпийских видах спорта» </a:t>
                      </a:r>
                      <a:r>
                        <a:rPr lang="ru-RU" sz="2200" dirty="0" smtClean="0">
                          <a:effectLst/>
                          <a:latin typeface="+mj-lt"/>
                          <a:ea typeface="Times New Roman"/>
                          <a:cs typeface="Times New Roman"/>
                        </a:rPr>
                        <a:t>- 1 </a:t>
                      </a:r>
                      <a:r>
                        <a:rPr lang="ru-RU" sz="2200" dirty="0">
                          <a:effectLst/>
                          <a:latin typeface="+mj-lt"/>
                          <a:ea typeface="Times New Roman"/>
                          <a:cs typeface="Times New Roman"/>
                        </a:rPr>
                        <a:t>часть. (История, традиции, виды, программа, инвентарь, Россия  в Олимпийских играх, Сочи-2014, интересные факты и курьезы).</a:t>
                      </a:r>
                    </a:p>
                  </a:txBody>
                  <a:tcPr marL="68580" marR="6858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+mj-lt"/>
                          <a:ea typeface="Times New Roman"/>
                          <a:cs typeface="Times New Roman"/>
                        </a:rPr>
                        <a:t>1</a:t>
                      </a:r>
                    </a:p>
                  </a:txBody>
                  <a:tcPr marL="68580" marR="6858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effectLst/>
                          <a:latin typeface="+mj-lt"/>
                          <a:ea typeface="Times New Roman"/>
                          <a:cs typeface="Times New Roman"/>
                        </a:rPr>
                        <a:t>20.11.2013</a:t>
                      </a:r>
                      <a:endParaRPr lang="ru-RU" sz="2000" dirty="0">
                        <a:effectLst/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0337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+mj-lt"/>
                          <a:ea typeface="Times New Roman"/>
                          <a:cs typeface="Times New Roman"/>
                        </a:rPr>
                        <a:t>2.</a:t>
                      </a:r>
                    </a:p>
                  </a:txBody>
                  <a:tcPr marL="68580" marR="6858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200" dirty="0">
                          <a:effectLst/>
                          <a:latin typeface="+mj-lt"/>
                          <a:ea typeface="Times New Roman"/>
                          <a:cs typeface="Times New Roman"/>
                        </a:rPr>
                        <a:t>«Лед и коньки в зимних олимпийских видах спорта</a:t>
                      </a:r>
                      <a:r>
                        <a:rPr lang="ru-RU" sz="2200" dirty="0" smtClean="0">
                          <a:effectLst/>
                          <a:latin typeface="+mj-lt"/>
                          <a:ea typeface="Times New Roman"/>
                          <a:cs typeface="Times New Roman"/>
                        </a:rPr>
                        <a:t>» - 2 </a:t>
                      </a:r>
                      <a:r>
                        <a:rPr lang="ru-RU" sz="2200" dirty="0">
                          <a:effectLst/>
                          <a:latin typeface="+mj-lt"/>
                          <a:ea typeface="Times New Roman"/>
                          <a:cs typeface="Times New Roman"/>
                        </a:rPr>
                        <a:t>часть. (История, виды, инвентарь, Россия в Олимпийских играх, Сочи-2014, интересные факты и курьезы, тест).</a:t>
                      </a:r>
                    </a:p>
                  </a:txBody>
                  <a:tcPr marL="68580" marR="6858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+mj-lt"/>
                          <a:ea typeface="Times New Roman"/>
                          <a:cs typeface="Times New Roman"/>
                        </a:rPr>
                        <a:t>1</a:t>
                      </a:r>
                    </a:p>
                  </a:txBody>
                  <a:tcPr marL="68580" marR="6858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effectLst/>
                          <a:latin typeface="+mj-lt"/>
                          <a:ea typeface="Times New Roman"/>
                          <a:cs typeface="Times New Roman"/>
                        </a:rPr>
                        <a:t>10.12.2013</a:t>
                      </a:r>
                      <a:endParaRPr lang="ru-RU" sz="2000" dirty="0">
                        <a:effectLst/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5111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+mj-lt"/>
                          <a:ea typeface="Times New Roman"/>
                          <a:cs typeface="Times New Roman"/>
                        </a:rPr>
                        <a:t>3.</a:t>
                      </a:r>
                    </a:p>
                  </a:txBody>
                  <a:tcPr marL="68580" marR="6858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ru-RU" sz="2200" dirty="0" smtClean="0">
                          <a:effectLst/>
                          <a:latin typeface="+mj-lt"/>
                          <a:ea typeface="Times New Roman"/>
                          <a:cs typeface="Times New Roman"/>
                        </a:rPr>
                        <a:t>«Лыжи в зимних олимпийских видах спорта». (История, традиции, виды, инвентарь, программа, Россия в Олимпийских играх, Сочи-2014, интересные факты и курьезы, тест).</a:t>
                      </a:r>
                      <a:endParaRPr lang="ru-RU" sz="2200" dirty="0">
                        <a:latin typeface="+mj-lt"/>
                      </a:endParaRPr>
                    </a:p>
                  </a:txBody>
                  <a:tcPr marL="68580" marR="6858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+mj-lt"/>
                          <a:ea typeface="Times New Roman"/>
                          <a:cs typeface="Times New Roman"/>
                        </a:rPr>
                        <a:t>1</a:t>
                      </a:r>
                    </a:p>
                  </a:txBody>
                  <a:tcPr marL="68580" marR="6858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effectLst/>
                          <a:latin typeface="+mj-lt"/>
                          <a:ea typeface="Times New Roman"/>
                          <a:cs typeface="Times New Roman"/>
                        </a:rPr>
                        <a:t>__.</a:t>
                      </a:r>
                      <a:r>
                        <a:rPr lang="ru-RU" sz="2000" dirty="0" smtClean="0">
                          <a:effectLst/>
                          <a:latin typeface="+mj-lt"/>
                          <a:ea typeface="Times New Roman"/>
                          <a:cs typeface="Times New Roman"/>
                        </a:rPr>
                        <a:t>02.2014</a:t>
                      </a:r>
                      <a:endParaRPr lang="ru-RU" sz="2000" dirty="0">
                        <a:effectLst/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3007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+mj-lt"/>
                          <a:ea typeface="Times New Roman"/>
                          <a:cs typeface="Times New Roman"/>
                        </a:rPr>
                        <a:t>4.</a:t>
                      </a:r>
                    </a:p>
                  </a:txBody>
                  <a:tcPr marL="68580" marR="6858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200" dirty="0">
                          <a:effectLst/>
                          <a:latin typeface="+mj-lt"/>
                          <a:ea typeface="Times New Roman"/>
                          <a:cs typeface="Times New Roman"/>
                        </a:rPr>
                        <a:t>«Зимние Паралимпийские игры». (Ценности, история, виды, достижения, </a:t>
                      </a:r>
                      <a:r>
                        <a:rPr lang="ru-RU" sz="2200" dirty="0" err="1">
                          <a:effectLst/>
                          <a:latin typeface="+mj-lt"/>
                          <a:ea typeface="Times New Roman"/>
                          <a:cs typeface="Times New Roman"/>
                        </a:rPr>
                        <a:t>безбарьерная</a:t>
                      </a:r>
                      <a:r>
                        <a:rPr lang="ru-RU" sz="2200" dirty="0">
                          <a:effectLst/>
                          <a:latin typeface="+mj-lt"/>
                          <a:ea typeface="Times New Roman"/>
                          <a:cs typeface="Times New Roman"/>
                        </a:rPr>
                        <a:t> среда.)</a:t>
                      </a:r>
                    </a:p>
                  </a:txBody>
                  <a:tcPr marL="68580" marR="6858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+mj-lt"/>
                          <a:ea typeface="Times New Roman"/>
                          <a:cs typeface="Times New Roman"/>
                        </a:rPr>
                        <a:t>1</a:t>
                      </a:r>
                    </a:p>
                  </a:txBody>
                  <a:tcPr marL="68580" marR="6858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effectLst/>
                          <a:latin typeface="+mj-lt"/>
                          <a:ea typeface="Times New Roman"/>
                          <a:cs typeface="Times New Roman"/>
                        </a:rPr>
                        <a:t>__.</a:t>
                      </a:r>
                      <a:r>
                        <a:rPr lang="ru-RU" sz="2000" dirty="0" smtClean="0">
                          <a:effectLst/>
                          <a:latin typeface="+mj-lt"/>
                          <a:ea typeface="Times New Roman"/>
                          <a:cs typeface="Times New Roman"/>
                        </a:rPr>
                        <a:t>04.2014</a:t>
                      </a:r>
                      <a:endParaRPr lang="ru-RU" sz="2000" dirty="0">
                        <a:effectLst/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38545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706687"/>
            <a:ext cx="9144000" cy="4151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16330122"/>
              </p:ext>
            </p:extLst>
          </p:nvPr>
        </p:nvGraphicFramePr>
        <p:xfrm>
          <a:off x="211748" y="980728"/>
          <a:ext cx="8720503" cy="4608513"/>
        </p:xfrm>
        <a:graphic>
          <a:graphicData uri="http://schemas.openxmlformats.org/drawingml/2006/table">
            <a:tbl>
              <a:tblPr firstRow="1" firstCol="1" bandRow="1"/>
              <a:tblGrid>
                <a:gridCol w="6048672"/>
                <a:gridCol w="1081245"/>
                <a:gridCol w="1590586"/>
              </a:tblGrid>
              <a:tr h="73036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2000" b="1" dirty="0" smtClean="0">
                        <a:effectLst/>
                        <a:latin typeface="+mj-lt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effectLst/>
                          <a:latin typeface="+mj-lt"/>
                          <a:ea typeface="Times New Roman"/>
                          <a:cs typeface="Times New Roman"/>
                        </a:rPr>
                        <a:t>Тема</a:t>
                      </a:r>
                      <a:r>
                        <a:rPr lang="ru-RU" sz="2000" b="1" baseline="0" dirty="0" smtClean="0">
                          <a:effectLst/>
                          <a:latin typeface="+mj-lt"/>
                          <a:ea typeface="Times New Roman"/>
                          <a:cs typeface="Times New Roman"/>
                        </a:rPr>
                        <a:t> урока</a:t>
                      </a:r>
                      <a:endParaRPr lang="ru-RU" sz="2000" b="1" dirty="0">
                        <a:effectLst/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effectLst/>
                          <a:latin typeface="+mj-lt"/>
                          <a:ea typeface="Times New Roman"/>
                          <a:cs typeface="Times New Roman"/>
                        </a:rPr>
                        <a:t>Кол-во часов</a:t>
                      </a:r>
                    </a:p>
                  </a:txBody>
                  <a:tcPr marL="68580" marR="6858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effectLst/>
                          <a:latin typeface="+mj-lt"/>
                          <a:ea typeface="Times New Roman"/>
                          <a:cs typeface="Times New Roman"/>
                        </a:rPr>
                        <a:t>Дата проведения</a:t>
                      </a:r>
                    </a:p>
                  </a:txBody>
                  <a:tcPr marL="68580" marR="6858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38220"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effectLst/>
                          <a:latin typeface="+mj-lt"/>
                          <a:ea typeface="Times New Roman"/>
                          <a:cs typeface="Times New Roman"/>
                        </a:rPr>
                        <a:t>для учащихся 10-11 классов</a:t>
                      </a:r>
                    </a:p>
                  </a:txBody>
                  <a:tcPr marL="68580" marR="6858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711734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+mj-lt"/>
                          <a:ea typeface="Times New Roman"/>
                          <a:cs typeface="Times New Roman"/>
                        </a:rPr>
                        <a:t>Общефизические и специальные физические упражнения из программы зимних Олимпийских видов спорта, включенные в урок физической культуры (по методу круговой тренировки). </a:t>
                      </a:r>
                    </a:p>
                  </a:txBody>
                  <a:tcPr marL="68580" marR="6858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+mj-lt"/>
                          <a:ea typeface="Times New Roman"/>
                          <a:cs typeface="Times New Roman"/>
                        </a:rPr>
                        <a:t>3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+mj-lt"/>
                          <a:ea typeface="Times New Roman"/>
                          <a:cs typeface="Times New Roman"/>
                        </a:rPr>
                        <a:t> </a:t>
                      </a:r>
                    </a:p>
                  </a:txBody>
                  <a:tcPr marL="68580" marR="6858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+mj-lt"/>
                          <a:ea typeface="Times New Roman"/>
                          <a:cs typeface="Times New Roman"/>
                        </a:rPr>
                        <a:t>сентябрь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 smtClean="0">
                          <a:effectLst/>
                          <a:latin typeface="+mj-lt"/>
                          <a:ea typeface="Times New Roman"/>
                          <a:cs typeface="Times New Roman"/>
                        </a:rPr>
                        <a:t>ноябрь</a:t>
                      </a:r>
                      <a:endParaRPr lang="ru-RU" sz="2400" dirty="0">
                        <a:effectLst/>
                        <a:latin typeface="+mj-lt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+mj-lt"/>
                          <a:ea typeface="Times New Roman"/>
                          <a:cs typeface="Times New Roman"/>
                        </a:rPr>
                        <a:t>январь</a:t>
                      </a:r>
                    </a:p>
                  </a:txBody>
                  <a:tcPr marL="68580" marR="6858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38220"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effectLst/>
                          <a:latin typeface="+mj-lt"/>
                          <a:ea typeface="Times New Roman"/>
                          <a:cs typeface="Times New Roman"/>
                        </a:rPr>
                        <a:t>для учащихся 5-9 классов</a:t>
                      </a:r>
                    </a:p>
                  </a:txBody>
                  <a:tcPr marL="68580" marR="6858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172906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+mj-lt"/>
                          <a:ea typeface="Times New Roman"/>
                          <a:cs typeface="Times New Roman"/>
                        </a:rPr>
                        <a:t>Эстафеты, имитирующие зимние олимпийские виды спорта, включенные в урок физической культуры.</a:t>
                      </a:r>
                    </a:p>
                  </a:txBody>
                  <a:tcPr marL="68580" marR="6858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+mj-lt"/>
                          <a:ea typeface="Times New Roman"/>
                          <a:cs typeface="Times New Roman"/>
                        </a:rPr>
                        <a:t> 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+mj-lt"/>
                          <a:ea typeface="Times New Roman"/>
                          <a:cs typeface="Times New Roman"/>
                        </a:rPr>
                        <a:t>3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+mj-lt"/>
                          <a:ea typeface="Times New Roman"/>
                          <a:cs typeface="Times New Roman"/>
                        </a:rPr>
                        <a:t> </a:t>
                      </a:r>
                    </a:p>
                  </a:txBody>
                  <a:tcPr marL="68580" marR="6858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 smtClean="0">
                          <a:effectLst/>
                          <a:latin typeface="+mj-lt"/>
                          <a:ea typeface="Times New Roman"/>
                          <a:cs typeface="Times New Roman"/>
                        </a:rPr>
                        <a:t>ноябрь</a:t>
                      </a:r>
                      <a:endParaRPr lang="ru-RU" sz="2400" dirty="0">
                        <a:effectLst/>
                        <a:latin typeface="+mj-lt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 smtClean="0">
                          <a:effectLst/>
                          <a:latin typeface="+mj-lt"/>
                          <a:ea typeface="Times New Roman"/>
                          <a:cs typeface="Times New Roman"/>
                        </a:rPr>
                        <a:t>декабрь</a:t>
                      </a:r>
                      <a:endParaRPr lang="ru-RU" sz="2400" dirty="0">
                        <a:effectLst/>
                        <a:latin typeface="+mj-lt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+mj-lt"/>
                          <a:ea typeface="Times New Roman"/>
                          <a:cs typeface="Times New Roman"/>
                        </a:rPr>
                        <a:t>январь</a:t>
                      </a:r>
                    </a:p>
                  </a:txBody>
                  <a:tcPr marL="68580" marR="6858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1110791" y="260648"/>
            <a:ext cx="7075078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22860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Times New Roman" pitchFamily="18" charset="0"/>
                <a:cs typeface="Times New Roman" pitchFamily="18" charset="0"/>
              </a:rPr>
              <a:t>Тематический план практических занятий.</a:t>
            </a:r>
            <a:endParaRPr kumimoji="0" lang="ru-RU" altLang="ru-RU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j-lt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2117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292" y="2706687"/>
            <a:ext cx="9144000" cy="4151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45043416"/>
              </p:ext>
            </p:extLst>
          </p:nvPr>
        </p:nvGraphicFramePr>
        <p:xfrm>
          <a:off x="331813" y="1124744"/>
          <a:ext cx="8640959" cy="3535680"/>
        </p:xfrm>
        <a:graphic>
          <a:graphicData uri="http://schemas.openxmlformats.org/drawingml/2006/table">
            <a:tbl>
              <a:tblPr firstRow="1" firstCol="1" bandRow="1"/>
              <a:tblGrid>
                <a:gridCol w="6192688"/>
                <a:gridCol w="936104"/>
                <a:gridCol w="1512167"/>
              </a:tblGrid>
              <a:tr h="38077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+mj-lt"/>
                          <a:ea typeface="Times New Roman"/>
                          <a:cs typeface="Times New Roman"/>
                        </a:rPr>
                        <a:t>Тема занятия</a:t>
                      </a:r>
                    </a:p>
                  </a:txBody>
                  <a:tcPr marL="68580" marR="68580" marT="0" marB="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+mj-lt"/>
                          <a:ea typeface="Times New Roman"/>
                          <a:cs typeface="Times New Roman"/>
                        </a:rPr>
                        <a:t>Кол-во часов</a:t>
                      </a:r>
                    </a:p>
                  </a:txBody>
                  <a:tcPr marL="68580" marR="6858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+mj-lt"/>
                          <a:ea typeface="Times New Roman"/>
                          <a:cs typeface="Times New Roman"/>
                        </a:rPr>
                        <a:t>Дата проведения</a:t>
                      </a:r>
                    </a:p>
                  </a:txBody>
                  <a:tcPr marL="68580" marR="6858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99159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+mj-lt"/>
                          <a:ea typeface="Times New Roman"/>
                          <a:cs typeface="Times New Roman"/>
                        </a:rPr>
                        <a:t>«Олимпийские эстафеты». (История, виды, Россия в Олимпийских эстафетах, интересные факты и курьезы, эстафета Сочи-2014, вопросы и эстафеты для учащихся).</a:t>
                      </a:r>
                    </a:p>
                  </a:txBody>
                  <a:tcPr marL="68580" marR="68580" marT="0" marB="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+mj-lt"/>
                          <a:ea typeface="Times New Roman"/>
                          <a:cs typeface="Times New Roman"/>
                        </a:rPr>
                        <a:t>1 </a:t>
                      </a:r>
                    </a:p>
                  </a:txBody>
                  <a:tcPr marL="68580" marR="6858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+mj-lt"/>
                          <a:ea typeface="Times New Roman"/>
                          <a:cs typeface="Times New Roman"/>
                        </a:rPr>
                        <a:t>5.03.2013</a:t>
                      </a:r>
                    </a:p>
                  </a:txBody>
                  <a:tcPr marL="68580" marR="6858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04271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+mj-lt"/>
                          <a:ea typeface="Times New Roman"/>
                          <a:cs typeface="Times New Roman"/>
                        </a:rPr>
                        <a:t>«Здравствуй, Олимпиада!» (Спортивные соревнования с эстафетами, имитирующие зимние Олимпийские и Паралимпийские виды спорта).</a:t>
                      </a:r>
                    </a:p>
                  </a:txBody>
                  <a:tcPr marL="68580" marR="68580" marT="0" marB="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+mj-lt"/>
                          <a:ea typeface="Times New Roman"/>
                          <a:cs typeface="Times New Roman"/>
                        </a:rPr>
                        <a:t>1</a:t>
                      </a:r>
                    </a:p>
                  </a:txBody>
                  <a:tcPr marL="68580" marR="6858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+mj-lt"/>
                          <a:ea typeface="Times New Roman"/>
                          <a:cs typeface="Times New Roman"/>
                        </a:rPr>
                        <a:t>февраль 2014</a:t>
                      </a:r>
                    </a:p>
                  </a:txBody>
                  <a:tcPr marL="68580" marR="6858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48459" y="116632"/>
            <a:ext cx="9036497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Times New Roman" pitchFamily="18" charset="0"/>
                <a:cs typeface="Times New Roman" pitchFamily="18" charset="0"/>
              </a:rPr>
              <a:t>Тематический план внеклассных мероприятий: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Times New Roman" pitchFamily="18" charset="0"/>
                <a:cs typeface="Times New Roman" pitchFamily="18" charset="0"/>
              </a:rPr>
              <a:t>для учащихся 5-9 классов</a:t>
            </a:r>
            <a:r>
              <a:rPr kumimoji="0" lang="ru-RU" alt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</a:t>
            </a:r>
            <a:endParaRPr kumimoji="0" lang="ru-RU" alt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63509" y="4771214"/>
            <a:ext cx="8828635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2400" b="1" dirty="0">
                <a:solidFill>
                  <a:prstClr val="black"/>
                </a:solidFill>
                <a:ea typeface="Times New Roman" pitchFamily="18" charset="0"/>
                <a:cs typeface="Times New Roman" pitchFamily="18" charset="0"/>
              </a:rPr>
              <a:t>для учащихся </a:t>
            </a:r>
            <a:r>
              <a:rPr lang="ru-RU" altLang="ru-RU" sz="2400" b="1" dirty="0" smtClean="0">
                <a:solidFill>
                  <a:prstClr val="black"/>
                </a:solidFill>
                <a:ea typeface="Times New Roman" pitchFamily="18" charset="0"/>
                <a:cs typeface="Times New Roman" pitchFamily="18" charset="0"/>
              </a:rPr>
              <a:t>10-11 классов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2400" dirty="0" smtClean="0">
                <a:solidFill>
                  <a:prstClr val="black"/>
                </a:solidFill>
                <a:latin typeface="+mj-lt"/>
                <a:ea typeface="Times New Roman" pitchFamily="18" charset="0"/>
                <a:cs typeface="Times New Roman" pitchFamily="18" charset="0"/>
              </a:rPr>
              <a:t>Деловая игра «Олимпийские игры на о. Сахалин» -  </a:t>
            </a:r>
            <a:r>
              <a:rPr lang="ru-RU" altLang="ru-RU" sz="2400" dirty="0">
                <a:solidFill>
                  <a:prstClr val="black"/>
                </a:solidFill>
                <a:latin typeface="+mj-lt"/>
                <a:ea typeface="Times New Roman" pitchFamily="18" charset="0"/>
                <a:cs typeface="Times New Roman" pitchFamily="18" charset="0"/>
              </a:rPr>
              <a:t>я</a:t>
            </a:r>
            <a:r>
              <a:rPr lang="ru-RU" altLang="ru-RU" sz="2400" dirty="0" smtClean="0">
                <a:solidFill>
                  <a:prstClr val="black"/>
                </a:solidFill>
                <a:latin typeface="+mj-lt"/>
                <a:ea typeface="Times New Roman" pitchFamily="18" charset="0"/>
                <a:cs typeface="Times New Roman" pitchFamily="18" charset="0"/>
              </a:rPr>
              <a:t>нварь 2014 г.</a:t>
            </a:r>
            <a:endParaRPr lang="ru-RU" altLang="ru-RU" sz="2400" dirty="0">
              <a:solidFill>
                <a:prstClr val="black"/>
              </a:solidFill>
              <a:latin typeface="+mj-lt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2200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715621"/>
            <a:ext cx="9144000" cy="4151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18961337"/>
              </p:ext>
            </p:extLst>
          </p:nvPr>
        </p:nvGraphicFramePr>
        <p:xfrm>
          <a:off x="359532" y="1484784"/>
          <a:ext cx="8424935" cy="3528396"/>
        </p:xfrm>
        <a:graphic>
          <a:graphicData uri="http://schemas.openxmlformats.org/drawingml/2006/table">
            <a:tbl>
              <a:tblPr firstRow="1" firstCol="1" bandRow="1"/>
              <a:tblGrid>
                <a:gridCol w="314286"/>
                <a:gridCol w="5268456"/>
                <a:gridCol w="1258018"/>
                <a:gridCol w="1584175"/>
              </a:tblGrid>
              <a:tr h="72656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+mj-lt"/>
                          <a:ea typeface="Times New Roman"/>
                          <a:cs typeface="Times New Roman"/>
                        </a:rPr>
                        <a:t>№</a:t>
                      </a:r>
                      <a:endParaRPr lang="ru-RU" sz="1600" dirty="0">
                        <a:effectLst/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+mj-lt"/>
                          <a:ea typeface="Times New Roman"/>
                          <a:cs typeface="Times New Roman"/>
                        </a:rPr>
                        <a:t>Тема занятия</a:t>
                      </a:r>
                    </a:p>
                  </a:txBody>
                  <a:tcPr marL="68580" marR="68580" marT="0" marB="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+mj-lt"/>
                          <a:ea typeface="Times New Roman"/>
                          <a:cs typeface="Times New Roman"/>
                        </a:rPr>
                        <a:t>Кол-во часов</a:t>
                      </a:r>
                    </a:p>
                  </a:txBody>
                  <a:tcPr marL="68580" marR="6858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+mj-lt"/>
                          <a:ea typeface="Times New Roman"/>
                          <a:cs typeface="Times New Roman"/>
                        </a:rPr>
                        <a:t>Дата проведения</a:t>
                      </a:r>
                    </a:p>
                  </a:txBody>
                  <a:tcPr marL="68580" marR="6858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8561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 smtClean="0">
                          <a:effectLst/>
                          <a:latin typeface="+mj-lt"/>
                          <a:ea typeface="Times New Roman"/>
                          <a:cs typeface="Times New Roman"/>
                        </a:rPr>
                        <a:t>1</a:t>
                      </a:r>
                      <a:endParaRPr lang="ru-RU" sz="2400" dirty="0">
                        <a:effectLst/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+mj-lt"/>
                          <a:ea typeface="Times New Roman"/>
                          <a:cs typeface="Times New Roman"/>
                        </a:rPr>
                        <a:t>Видеоролик. «Ценности Олимпийских и Паралимпийских игр и их наследие».</a:t>
                      </a:r>
                    </a:p>
                  </a:txBody>
                  <a:tcPr marL="68580" marR="6858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+mj-lt"/>
                          <a:ea typeface="Times New Roman"/>
                          <a:cs typeface="Times New Roman"/>
                        </a:rPr>
                        <a:t>в течение 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+mj-lt"/>
                          <a:ea typeface="Times New Roman"/>
                          <a:cs typeface="Times New Roman"/>
                        </a:rPr>
                        <a:t>уч. дня</a:t>
                      </a:r>
                    </a:p>
                  </a:txBody>
                  <a:tcPr marL="68580" marR="6858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effectLst/>
                          <a:latin typeface="+mj-lt"/>
                          <a:ea typeface="Times New Roman"/>
                          <a:cs typeface="Times New Roman"/>
                        </a:rPr>
                        <a:t>В дни проведения олимпийских уроков</a:t>
                      </a:r>
                      <a:endParaRPr lang="ru-RU" sz="2000" dirty="0">
                        <a:effectLst/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2008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 smtClean="0">
                          <a:effectLst/>
                          <a:latin typeface="+mj-lt"/>
                          <a:ea typeface="Times New Roman"/>
                          <a:cs typeface="Times New Roman"/>
                        </a:rPr>
                        <a:t>2</a:t>
                      </a:r>
                      <a:endParaRPr lang="ru-RU" sz="2400" dirty="0">
                        <a:effectLst/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+mj-lt"/>
                          <a:ea typeface="Times New Roman"/>
                          <a:cs typeface="Times New Roman"/>
                        </a:rPr>
                        <a:t>Хиты Олимпийских игр </a:t>
                      </a:r>
                      <a:endParaRPr lang="ru-RU" sz="2400" dirty="0" smtClean="0">
                        <a:effectLst/>
                        <a:latin typeface="+mj-lt"/>
                        <a:ea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 smtClean="0">
                          <a:effectLst/>
                          <a:latin typeface="+mj-lt"/>
                          <a:ea typeface="Times New Roman"/>
                          <a:cs typeface="Times New Roman"/>
                        </a:rPr>
                        <a:t>(</a:t>
                      </a:r>
                      <a:r>
                        <a:rPr lang="ru-RU" sz="2400" dirty="0">
                          <a:effectLst/>
                          <a:latin typeface="+mj-lt"/>
                          <a:ea typeface="Times New Roman"/>
                          <a:cs typeface="Times New Roman"/>
                        </a:rPr>
                        <a:t>новые и старые песни олимпиад).</a:t>
                      </a:r>
                    </a:p>
                  </a:txBody>
                  <a:tcPr marL="68580" marR="6858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+mj-lt"/>
                          <a:ea typeface="Times New Roman"/>
                          <a:cs typeface="Times New Roman"/>
                        </a:rPr>
                        <a:t>в течение 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+mj-lt"/>
                          <a:ea typeface="Times New Roman"/>
                          <a:cs typeface="Times New Roman"/>
                        </a:rPr>
                        <a:t>уч. дня</a:t>
                      </a:r>
                    </a:p>
                  </a:txBody>
                  <a:tcPr marL="68580" marR="6858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2000" dirty="0">
                        <a:effectLst/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6462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 smtClean="0">
                          <a:effectLst/>
                          <a:latin typeface="+mj-lt"/>
                          <a:ea typeface="Times New Roman"/>
                          <a:cs typeface="Times New Roman"/>
                        </a:rPr>
                        <a:t>3</a:t>
                      </a:r>
                      <a:endParaRPr lang="ru-RU" sz="2400" dirty="0">
                        <a:effectLst/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+mj-lt"/>
                          <a:ea typeface="Times New Roman"/>
                          <a:cs typeface="Times New Roman"/>
                        </a:rPr>
                        <a:t>Видеоролики «Гордимся и болеем!» (лучшие мгновения Сочи 2014).</a:t>
                      </a:r>
                    </a:p>
                  </a:txBody>
                  <a:tcPr marL="68580" marR="6858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+mj-lt"/>
                          <a:ea typeface="Times New Roman"/>
                          <a:cs typeface="Times New Roman"/>
                        </a:rPr>
                        <a:t>в течение 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+mj-lt"/>
                          <a:ea typeface="Times New Roman"/>
                          <a:cs typeface="Times New Roman"/>
                        </a:rPr>
                        <a:t>уч. дня</a:t>
                      </a:r>
                    </a:p>
                  </a:txBody>
                  <a:tcPr marL="68580" marR="6858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effectLst/>
                          <a:latin typeface="+mj-lt"/>
                          <a:ea typeface="Times New Roman"/>
                          <a:cs typeface="Times New Roman"/>
                        </a:rPr>
                        <a:t>Февраль-март </a:t>
                      </a:r>
                      <a:r>
                        <a:rPr lang="ru-RU" sz="2000" dirty="0">
                          <a:effectLst/>
                          <a:latin typeface="+mj-lt"/>
                          <a:ea typeface="Times New Roman"/>
                          <a:cs typeface="Times New Roman"/>
                        </a:rPr>
                        <a:t>2014</a:t>
                      </a:r>
                    </a:p>
                  </a:txBody>
                  <a:tcPr marL="68580" marR="6858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5318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 smtClean="0">
                          <a:effectLst/>
                          <a:latin typeface="+mj-lt"/>
                          <a:ea typeface="Times New Roman"/>
                          <a:cs typeface="Times New Roman"/>
                        </a:rPr>
                        <a:t>4</a:t>
                      </a:r>
                      <a:endParaRPr lang="ru-RU" sz="2400" dirty="0">
                        <a:effectLst/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+mj-lt"/>
                          <a:ea typeface="Times New Roman"/>
                          <a:cs typeface="Times New Roman"/>
                        </a:rPr>
                        <a:t>Тематический </a:t>
                      </a:r>
                      <a:r>
                        <a:rPr lang="ru-RU" sz="2400" dirty="0" smtClean="0">
                          <a:effectLst/>
                          <a:latin typeface="+mj-lt"/>
                          <a:ea typeface="Times New Roman"/>
                          <a:cs typeface="Times New Roman"/>
                        </a:rPr>
                        <a:t>стенд.</a:t>
                      </a:r>
                      <a:endParaRPr lang="ru-RU" sz="2400" dirty="0">
                        <a:effectLst/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+mj-lt"/>
                          <a:ea typeface="Times New Roman"/>
                          <a:cs typeface="Times New Roman"/>
                        </a:rPr>
                        <a:t>в течение уч. </a:t>
                      </a:r>
                      <a:r>
                        <a:rPr lang="ru-RU" sz="2000" dirty="0" smtClean="0">
                          <a:effectLst/>
                          <a:latin typeface="+mj-lt"/>
                          <a:ea typeface="Times New Roman"/>
                          <a:cs typeface="Times New Roman"/>
                        </a:rPr>
                        <a:t>года</a:t>
                      </a:r>
                      <a:endParaRPr lang="ru-RU" sz="2000" dirty="0">
                        <a:effectLst/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2000" dirty="0">
                        <a:effectLst/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22238" y="260648"/>
            <a:ext cx="9144001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720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Times New Roman" pitchFamily="18" charset="0"/>
                <a:cs typeface="Times New Roman" pitchFamily="18" charset="0"/>
              </a:rPr>
              <a:t>Тематический план </a:t>
            </a:r>
          </a:p>
          <a:p>
            <a:pPr marL="0" marR="0" lvl="0" indent="45720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Times New Roman" pitchFamily="18" charset="0"/>
                <a:cs typeface="Times New Roman" pitchFamily="18" charset="0"/>
              </a:rPr>
              <a:t>информационного лицейского медиа центра</a:t>
            </a:r>
            <a:r>
              <a:rPr kumimoji="0" lang="ru-RU" alt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</a:t>
            </a:r>
            <a:endParaRPr kumimoji="0" lang="ru-RU" alt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98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4665"/>
            <a:ext cx="9144000" cy="64622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41126" y="548680"/>
            <a:ext cx="8765651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>
              <a:spcAft>
                <a:spcPts val="0"/>
              </a:spcAft>
            </a:pPr>
            <a:r>
              <a:rPr lang="ru-RU" sz="2800" dirty="0" smtClean="0">
                <a:effectLst/>
                <a:latin typeface="+mj-lt"/>
                <a:ea typeface="Times New Roman"/>
                <a:cs typeface="Times New Roman"/>
              </a:rPr>
              <a:t>          В сентябре 2013 года открыта областная  </a:t>
            </a:r>
          </a:p>
          <a:p>
            <a:pPr indent="450215">
              <a:spcAft>
                <a:spcPts val="0"/>
              </a:spcAft>
            </a:pPr>
            <a:r>
              <a:rPr lang="ru-RU" sz="2800" dirty="0">
                <a:latin typeface="+mj-lt"/>
                <a:ea typeface="Times New Roman"/>
                <a:cs typeface="Times New Roman"/>
              </a:rPr>
              <a:t> </a:t>
            </a:r>
            <a:r>
              <a:rPr lang="ru-RU" sz="2800" dirty="0" smtClean="0">
                <a:latin typeface="+mj-lt"/>
                <a:ea typeface="Times New Roman"/>
                <a:cs typeface="Times New Roman"/>
              </a:rPr>
              <a:t>          </a:t>
            </a:r>
            <a:r>
              <a:rPr lang="ru-RU" sz="2800" dirty="0" smtClean="0">
                <a:effectLst/>
                <a:latin typeface="+mj-lt"/>
                <a:ea typeface="Times New Roman"/>
                <a:cs typeface="Times New Roman"/>
              </a:rPr>
              <a:t>экспериментальная площадка по теме </a:t>
            </a:r>
            <a:r>
              <a:rPr lang="ru-RU" sz="2800" dirty="0" smtClean="0">
                <a:latin typeface="+mj-lt"/>
                <a:ea typeface="Times New Roman"/>
                <a:cs typeface="Times New Roman"/>
              </a:rPr>
              <a:t>          </a:t>
            </a:r>
            <a:r>
              <a:rPr lang="ru-RU" sz="2800" b="1" dirty="0" smtClean="0">
                <a:effectLst/>
                <a:latin typeface="+mj-lt"/>
                <a:ea typeface="Times New Roman"/>
                <a:cs typeface="Times New Roman"/>
              </a:rPr>
              <a:t>«Реализация программы олимпийского образования учащихся основной школы «СОЧИ 2014 – ЗНАЕМ И УМЕЕМ, ГОРДИМСЯ И БОЛЕЕМ!!!» в условиях лицея».</a:t>
            </a:r>
          </a:p>
          <a:p>
            <a:pPr indent="450215">
              <a:spcAft>
                <a:spcPts val="0"/>
              </a:spcAft>
            </a:pPr>
            <a:endParaRPr lang="ru-RU" sz="2800" b="1" dirty="0">
              <a:latin typeface="+mj-lt"/>
              <a:ea typeface="Times New Roman"/>
              <a:cs typeface="Times New Roman"/>
            </a:endParaRPr>
          </a:p>
          <a:p>
            <a:pPr indent="450215">
              <a:spcAft>
                <a:spcPts val="0"/>
              </a:spcAft>
            </a:pPr>
            <a:r>
              <a:rPr lang="ru-RU" sz="2800" b="1" dirty="0" smtClean="0">
                <a:effectLst/>
                <a:latin typeface="+mj-lt"/>
                <a:ea typeface="Times New Roman"/>
                <a:cs typeface="Times New Roman"/>
              </a:rPr>
              <a:t>Идея исследования </a:t>
            </a:r>
            <a:r>
              <a:rPr lang="ru-RU" sz="2800" dirty="0" smtClean="0">
                <a:effectLst/>
                <a:latin typeface="+mj-lt"/>
                <a:ea typeface="Times New Roman"/>
                <a:cs typeface="Times New Roman"/>
              </a:rPr>
              <a:t>– формирование личностных, предметных и </a:t>
            </a:r>
            <a:r>
              <a:rPr lang="ru-RU" sz="2800" dirty="0" err="1" smtClean="0">
                <a:effectLst/>
                <a:latin typeface="+mj-lt"/>
                <a:ea typeface="Times New Roman"/>
                <a:cs typeface="Times New Roman"/>
              </a:rPr>
              <a:t>метапредметных</a:t>
            </a:r>
            <a:r>
              <a:rPr lang="ru-RU" sz="2800" dirty="0" smtClean="0">
                <a:effectLst/>
                <a:latin typeface="+mj-lt"/>
                <a:ea typeface="Times New Roman"/>
                <a:cs typeface="Times New Roman"/>
              </a:rPr>
              <a:t> результатов освоения учащимися основной школы содержания предмета «Физическая культура» через реализацию программы олимпийского образования. </a:t>
            </a:r>
            <a:endParaRPr lang="ru-RU" sz="2800" dirty="0">
              <a:latin typeface="+mj-lt"/>
              <a:ea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510773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56" y="1713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07504" y="116632"/>
            <a:ext cx="8928992" cy="63709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ctr">
              <a:spcAft>
                <a:spcPts val="0"/>
              </a:spcAft>
            </a:pPr>
            <a:r>
              <a:rPr lang="ru-RU" sz="2400" dirty="0">
                <a:latin typeface="+mj-lt"/>
                <a:ea typeface="Times New Roman"/>
                <a:cs typeface="Times New Roman"/>
              </a:rPr>
              <a:t>В</a:t>
            </a:r>
            <a:r>
              <a:rPr lang="ru-RU" sz="2400" dirty="0" smtClean="0">
                <a:latin typeface="+mj-lt"/>
                <a:ea typeface="Times New Roman"/>
                <a:cs typeface="Times New Roman"/>
              </a:rPr>
              <a:t>недрение </a:t>
            </a:r>
            <a:r>
              <a:rPr lang="ru-RU" sz="2400" dirty="0">
                <a:latin typeface="+mj-lt"/>
                <a:ea typeface="Times New Roman"/>
                <a:cs typeface="Times New Roman"/>
              </a:rPr>
              <a:t>программы олимпийского образования </a:t>
            </a:r>
            <a:r>
              <a:rPr lang="ru-RU" sz="2400" dirty="0" smtClean="0">
                <a:latin typeface="+mj-lt"/>
                <a:ea typeface="Times New Roman"/>
                <a:cs typeface="Times New Roman"/>
              </a:rPr>
              <a:t>позволит </a:t>
            </a:r>
            <a:r>
              <a:rPr lang="ru-RU" sz="2400" dirty="0">
                <a:latin typeface="+mj-lt"/>
                <a:ea typeface="Times New Roman"/>
                <a:cs typeface="Times New Roman"/>
              </a:rPr>
              <a:t>сформировать:</a:t>
            </a:r>
            <a:endParaRPr lang="ru-RU" sz="2400" dirty="0">
              <a:latin typeface="+mj-lt"/>
              <a:ea typeface="Calibri"/>
              <a:cs typeface="Times New Roman"/>
            </a:endParaRPr>
          </a:p>
          <a:p>
            <a:pPr indent="450215">
              <a:spcAft>
                <a:spcPts val="0"/>
              </a:spcAft>
            </a:pPr>
            <a:r>
              <a:rPr lang="ru-RU" sz="2000" dirty="0">
                <a:latin typeface="+mj-lt"/>
                <a:ea typeface="Times New Roman"/>
                <a:cs typeface="Times New Roman"/>
              </a:rPr>
              <a:t>- </a:t>
            </a:r>
            <a:r>
              <a:rPr lang="ru-RU" sz="2000" b="1" dirty="0">
                <a:latin typeface="+mj-lt"/>
                <a:ea typeface="Times New Roman"/>
                <a:cs typeface="Times New Roman"/>
              </a:rPr>
              <a:t>личностные результаты </a:t>
            </a:r>
            <a:r>
              <a:rPr lang="ru-RU" sz="2000" dirty="0">
                <a:latin typeface="+mj-lt"/>
                <a:ea typeface="Times New Roman"/>
                <a:cs typeface="Times New Roman"/>
              </a:rPr>
              <a:t>(как индивидуальные качественные свойства личности учащихся): проявление патриотизма, доброжелательности и отзывчивости к людям, имеющим ограниченные возможности и нарушения в состоянии здоровья;</a:t>
            </a:r>
            <a:endParaRPr lang="ru-RU" sz="2000" dirty="0">
              <a:latin typeface="+mj-lt"/>
              <a:ea typeface="Calibri"/>
              <a:cs typeface="Times New Roman"/>
            </a:endParaRPr>
          </a:p>
          <a:p>
            <a:pPr indent="450215">
              <a:spcAft>
                <a:spcPts val="0"/>
              </a:spcAft>
            </a:pPr>
            <a:r>
              <a:rPr lang="ru-RU" sz="2000" b="1" dirty="0">
                <a:latin typeface="+mj-lt"/>
                <a:ea typeface="Times New Roman"/>
                <a:cs typeface="Times New Roman"/>
              </a:rPr>
              <a:t>- предметные результаты </a:t>
            </a:r>
            <a:r>
              <a:rPr lang="ru-RU" sz="2000" dirty="0">
                <a:latin typeface="+mj-lt"/>
                <a:ea typeface="Times New Roman"/>
                <a:cs typeface="Times New Roman"/>
              </a:rPr>
              <a:t>(как опыт учащихся в знаниях и творческой двигательной деятельности): знания по истории и развитию олимпийских видов спорта и олимпийского движения;</a:t>
            </a:r>
            <a:endParaRPr lang="ru-RU" sz="2000" dirty="0">
              <a:latin typeface="+mj-lt"/>
              <a:ea typeface="Calibri"/>
              <a:cs typeface="Times New Roman"/>
            </a:endParaRPr>
          </a:p>
          <a:p>
            <a:pPr indent="450215">
              <a:spcAft>
                <a:spcPts val="0"/>
              </a:spcAft>
            </a:pPr>
            <a:r>
              <a:rPr lang="ru-RU" sz="2000" b="1" dirty="0">
                <a:latin typeface="+mj-lt"/>
                <a:ea typeface="Times New Roman"/>
                <a:cs typeface="Times New Roman"/>
              </a:rPr>
              <a:t>- </a:t>
            </a:r>
            <a:r>
              <a:rPr lang="ru-RU" sz="2000" b="1" dirty="0" err="1">
                <a:latin typeface="+mj-lt"/>
                <a:ea typeface="Times New Roman"/>
                <a:cs typeface="Times New Roman"/>
              </a:rPr>
              <a:t>метапредметные</a:t>
            </a:r>
            <a:r>
              <a:rPr lang="ru-RU" sz="2000" b="1" dirty="0">
                <a:latin typeface="+mj-lt"/>
                <a:ea typeface="Times New Roman"/>
                <a:cs typeface="Times New Roman"/>
              </a:rPr>
              <a:t> результаты </a:t>
            </a:r>
            <a:r>
              <a:rPr lang="ru-RU" sz="2000" dirty="0">
                <a:latin typeface="+mj-lt"/>
                <a:ea typeface="Times New Roman"/>
                <a:cs typeface="Times New Roman"/>
              </a:rPr>
              <a:t>(как качественные универсальные способности учащихся), которые выражаются через формирование следующих универсальных учебных действий [3].</a:t>
            </a:r>
            <a:endParaRPr lang="ru-RU" sz="2000" dirty="0">
              <a:latin typeface="+mj-lt"/>
              <a:ea typeface="Calibri"/>
              <a:cs typeface="Times New Roman"/>
            </a:endParaRPr>
          </a:p>
          <a:p>
            <a:pPr indent="450215">
              <a:spcAft>
                <a:spcPts val="0"/>
              </a:spcAft>
            </a:pPr>
            <a:r>
              <a:rPr lang="ru-RU" sz="2000" b="1" i="1" dirty="0">
                <a:latin typeface="+mj-lt"/>
                <a:ea typeface="Times New Roman"/>
                <a:cs typeface="Times New Roman"/>
              </a:rPr>
              <a:t>Познавательные УУД: </a:t>
            </a:r>
            <a:r>
              <a:rPr lang="ru-RU" sz="2000" dirty="0">
                <a:latin typeface="+mj-lt"/>
                <a:ea typeface="Times New Roman"/>
                <a:cs typeface="Times New Roman"/>
              </a:rPr>
              <a:t>поиск и выделение необходимой информации; применение методов информационного поиска, в том числе с помощью компьютерных средств; осознанное и произвольное построение речевого высказывания в устной форме.</a:t>
            </a:r>
            <a:endParaRPr lang="ru-RU" sz="2000" dirty="0">
              <a:latin typeface="+mj-lt"/>
              <a:ea typeface="Calibri"/>
              <a:cs typeface="Times New Roman"/>
            </a:endParaRPr>
          </a:p>
          <a:p>
            <a:pPr indent="450215">
              <a:spcAft>
                <a:spcPts val="0"/>
              </a:spcAft>
            </a:pPr>
            <a:r>
              <a:rPr lang="ru-RU" sz="2000" b="1" i="1" dirty="0">
                <a:latin typeface="+mj-lt"/>
                <a:ea typeface="Times New Roman"/>
                <a:cs typeface="Times New Roman"/>
              </a:rPr>
              <a:t>Регулятивные УУД: </a:t>
            </a:r>
            <a:r>
              <a:rPr lang="ru-RU" sz="2000" dirty="0">
                <a:latin typeface="+mj-lt"/>
                <a:ea typeface="Times New Roman"/>
                <a:cs typeface="Times New Roman"/>
              </a:rPr>
              <a:t>контроль в форме сличения способа действия и его результата с заданным эталоном.</a:t>
            </a:r>
            <a:endParaRPr lang="ru-RU" sz="2000" dirty="0">
              <a:latin typeface="+mj-lt"/>
              <a:ea typeface="Calibri"/>
              <a:cs typeface="Times New Roman"/>
            </a:endParaRPr>
          </a:p>
          <a:p>
            <a:pPr indent="450215">
              <a:spcAft>
                <a:spcPts val="0"/>
              </a:spcAft>
            </a:pPr>
            <a:r>
              <a:rPr lang="ru-RU" sz="2000" b="1" i="1" dirty="0">
                <a:latin typeface="+mj-lt"/>
                <a:ea typeface="Times New Roman"/>
                <a:cs typeface="Times New Roman"/>
              </a:rPr>
              <a:t>Коммуникативные УДД</a:t>
            </a:r>
            <a:r>
              <a:rPr lang="ru-RU" sz="2000" i="1" dirty="0">
                <a:latin typeface="+mj-lt"/>
                <a:ea typeface="Times New Roman"/>
                <a:cs typeface="Times New Roman"/>
              </a:rPr>
              <a:t>: </a:t>
            </a:r>
            <a:r>
              <a:rPr lang="ru-RU" sz="2000" dirty="0">
                <a:latin typeface="+mj-lt"/>
                <a:ea typeface="Times New Roman"/>
                <a:cs typeface="Times New Roman"/>
              </a:rPr>
              <a:t>способность организовать и осуществить сотрудничество и кооперацию с учителем и сверстниками.</a:t>
            </a:r>
            <a:endParaRPr lang="ru-RU" sz="2000" dirty="0">
              <a:latin typeface="+mj-lt"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186173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498</TotalTime>
  <Words>1210</Words>
  <Application>Microsoft Office PowerPoint</Application>
  <PresentationFormat>Экран (4:3)</PresentationFormat>
  <Paragraphs>248</Paragraphs>
  <Slides>24</Slides>
  <Notes>0</Notes>
  <HiddenSlides>3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31" baseType="lpstr">
      <vt:lpstr>Arial</vt:lpstr>
      <vt:lpstr>Calibri</vt:lpstr>
      <vt:lpstr>Cambria</vt:lpstr>
      <vt:lpstr>Impact</vt:lpstr>
      <vt:lpstr>Times New Roman</vt:lpstr>
      <vt:lpstr>Verdana</vt:lpstr>
      <vt:lpstr>Тема Office</vt:lpstr>
      <vt:lpstr>Реализация программы олимпийского образования  «СОЧИ 2014 – ЗНАЕМ И УМЕЕМ, ГОРДИМСЯ И БОЛЕЕМ!!!»  в МБОУ лицей №1  г. Южно-Сахалинска.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Марина</dc:creator>
  <cp:lastModifiedBy>Марина</cp:lastModifiedBy>
  <cp:revision>42</cp:revision>
  <dcterms:created xsi:type="dcterms:W3CDTF">2013-12-16T05:51:30Z</dcterms:created>
  <dcterms:modified xsi:type="dcterms:W3CDTF">2014-05-19T10:29:37Z</dcterms:modified>
</cp:coreProperties>
</file>