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58" r:id="rId5"/>
    <p:sldId id="275" r:id="rId6"/>
    <p:sldId id="259" r:id="rId7"/>
    <p:sldId id="260" r:id="rId8"/>
    <p:sldId id="261" r:id="rId9"/>
    <p:sldId id="266" r:id="rId10"/>
    <p:sldId id="263" r:id="rId11"/>
    <p:sldId id="262" r:id="rId12"/>
    <p:sldId id="265" r:id="rId13"/>
    <p:sldId id="274" r:id="rId14"/>
    <p:sldId id="286" r:id="rId15"/>
    <p:sldId id="287" r:id="rId16"/>
    <p:sldId id="284" r:id="rId17"/>
    <p:sldId id="285" r:id="rId18"/>
    <p:sldId id="264" r:id="rId19"/>
    <p:sldId id="270" r:id="rId20"/>
    <p:sldId id="271" r:id="rId21"/>
    <p:sldId id="272" r:id="rId22"/>
    <p:sldId id="273" r:id="rId23"/>
    <p:sldId id="268" r:id="rId24"/>
    <p:sldId id="267" r:id="rId25"/>
    <p:sldId id="269" r:id="rId26"/>
    <p:sldId id="288" r:id="rId27"/>
    <p:sldId id="276" r:id="rId28"/>
    <p:sldId id="277" r:id="rId29"/>
    <p:sldId id="279" r:id="rId30"/>
    <p:sldId id="280" r:id="rId31"/>
    <p:sldId id="281" r:id="rId32"/>
    <p:sldId id="282" r:id="rId33"/>
    <p:sldId id="27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3335" y="1131787"/>
            <a:ext cx="11062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МЕТОДИЧЕСКОЕ ОБЪЕДИНЕНИЕ    </a:t>
            </a:r>
            <a:endParaRPr lang="ru-RU" sz="4400" dirty="0" smtClean="0"/>
          </a:p>
          <a:p>
            <a:pPr algn="ctr"/>
            <a:r>
              <a:rPr lang="ru-RU" sz="4400" dirty="0" smtClean="0"/>
              <a:t>      </a:t>
            </a:r>
            <a:r>
              <a:rPr lang="ru-RU" sz="4400" dirty="0"/>
              <a:t>УЧИТЕЛЕЙ ФИЗИЧЕСКОЙ КУЛЬТУРЫ</a:t>
            </a:r>
            <a:br>
              <a:rPr lang="ru-RU" sz="4400" dirty="0"/>
            </a:br>
            <a:r>
              <a:rPr lang="ru-RU" sz="4400" dirty="0"/>
              <a:t>     Г. ЮЖНО-САХАЛИНСКА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                                                    ДАТА </a:t>
            </a:r>
            <a:r>
              <a:rPr lang="ru-RU" dirty="0"/>
              <a:t>ПРОВЕДЕНИЯ: </a:t>
            </a:r>
            <a:r>
              <a:rPr lang="ru-RU" dirty="0" smtClean="0"/>
              <a:t>02.11.2017 </a:t>
            </a:r>
            <a:r>
              <a:rPr lang="ru-RU" dirty="0"/>
              <a:t>Г.</a:t>
            </a:r>
            <a:br>
              <a:rPr lang="ru-RU" dirty="0"/>
            </a:br>
            <a:r>
              <a:rPr lang="ru-RU" dirty="0" smtClean="0"/>
              <a:t>                                                                                       МЕСТО </a:t>
            </a:r>
            <a:r>
              <a:rPr lang="ru-RU" dirty="0"/>
              <a:t>ПРОВЕДЕНИЯ: МБОУ Лицей №1, ул. Комсомольская 191а. </a:t>
            </a:r>
            <a:br>
              <a:rPr lang="ru-RU" dirty="0"/>
            </a:br>
            <a:r>
              <a:rPr lang="ru-RU" dirty="0"/>
              <a:t>                                                                                               </a:t>
            </a:r>
            <a:r>
              <a:rPr lang="ru-RU" dirty="0" smtClean="0"/>
              <a:t> </a:t>
            </a:r>
            <a:r>
              <a:rPr lang="ru-RU" dirty="0" err="1"/>
              <a:t>Рук.МО</a:t>
            </a:r>
            <a:r>
              <a:rPr lang="ru-RU" dirty="0"/>
              <a:t>: Мошкова М.Ю.</a:t>
            </a:r>
          </a:p>
        </p:txBody>
      </p:sp>
    </p:spTree>
    <p:extLst>
      <p:ext uri="{BB962C8B-B14F-4D97-AF65-F5344CB8AC3E}">
        <p14:creationId xmlns:p14="http://schemas.microsoft.com/office/powerpoint/2010/main" val="5442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710"/>
            <a:ext cx="120546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ЗНАНИЯ О ФИЗИЧЕСКОЙ КУЛЬТУРЕ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– 8 часов в год.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История физической культуры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 </a:t>
            </a:r>
          </a:p>
          <a:p>
            <a:pPr indent="44958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Олимпийские игры древности. Возрождение Олимпийских игр и олимпийского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движения. Выдающиеся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достижения отечественных спортсменов на Олимпийских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играх. Характеристика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видов спорта, входящих в программу Олимпийских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игр…</a:t>
            </a:r>
          </a:p>
          <a:p>
            <a:pPr indent="449580"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Физическая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культура (основные понятия).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</a:p>
          <a:p>
            <a:pPr indent="44958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Физическое развитие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человека. Физическая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подготовка и её связь с укреплением здоровья, развитием физических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качеств. Организация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 планирование самостоятельных занятий по развитию физических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качеств. Техническая подготовка…</a:t>
            </a:r>
          </a:p>
          <a:p>
            <a:pPr indent="449580"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Физическая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культура человека.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</a:p>
          <a:p>
            <a:pPr indent="44958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Режим дня и его основное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содержание. Закаливание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организма. Правила безопасности и гигиенические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требования.. Проведение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самостоятельных занятий по коррекции осанки и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телосложения… </a:t>
            </a:r>
            <a:endParaRPr lang="ru-RU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708339"/>
            <a:ext cx="6014183" cy="5465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66" y="2215166"/>
            <a:ext cx="5278672" cy="39590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3183" y="0"/>
            <a:ext cx="1125981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cap="all" dirty="0" smtClean="0">
                <a:solidFill>
                  <a:srgbClr val="C00000"/>
                </a:solidFill>
                <a:ea typeface="+mj-ea"/>
                <a:cs typeface="+mj-cs"/>
              </a:rPr>
              <a:t>Приспособленное помещения для проведения уроков</a:t>
            </a:r>
          </a:p>
          <a:p>
            <a:r>
              <a:rPr lang="ru-RU" sz="3600" cap="all" dirty="0" smtClean="0">
                <a:solidFill>
                  <a:srgbClr val="C00000"/>
                </a:solidFill>
                <a:ea typeface="+mj-ea"/>
                <a:cs typeface="+mj-cs"/>
              </a:rPr>
              <a:t>                                                                            Физической культуры:</a:t>
            </a:r>
          </a:p>
          <a:p>
            <a:r>
              <a:rPr lang="ru-RU" sz="3600" dirty="0" smtClean="0"/>
              <a:t>                                                                                        тренажерный </a:t>
            </a:r>
          </a:p>
          <a:p>
            <a:r>
              <a:rPr lang="ru-RU" sz="3600" dirty="0" smtClean="0"/>
              <a:t>                                                                                  и малый спортзал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1090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204908"/>
            <a:ext cx="7521262" cy="62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6" y="232514"/>
            <a:ext cx="9535555" cy="62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9" b="10235"/>
          <a:stretch/>
        </p:blipFill>
        <p:spPr>
          <a:xfrm>
            <a:off x="828730" y="180305"/>
            <a:ext cx="10354235" cy="5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2676"/>
          <a:stretch/>
        </p:blipFill>
        <p:spPr>
          <a:xfrm>
            <a:off x="1157181" y="437882"/>
            <a:ext cx="9748847" cy="494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87" y="23002"/>
            <a:ext cx="9695542" cy="69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6" y="146417"/>
            <a:ext cx="10523740" cy="69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9099"/>
            <a:ext cx="11719775" cy="5837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СПОСОБЫ ДВИГАТЕЛЬНОЙ (ФИЗКУЛЬТУРНОЙ) ДЕЯТЕЛЬНОСТИ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– 7 ч.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L="449580"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Организация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 проведение самостоятельных 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занятий</a:t>
            </a:r>
          </a:p>
          <a:p>
            <a:pPr marL="449580"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физической 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культурой.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L="44958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Подготовка к занятиям физической культурой. Выбор упражнений и составление индивидуальных комплексов для утренней зарядки,  физкультминуток и физкультурных пауз (подвижных перемен). Планирование занятий физической подготовкой. Проведение самостоятельных занятий прикладной физической подготовкой. Организация досуга средствами физической культуры.</a:t>
            </a:r>
          </a:p>
          <a:p>
            <a:pPr indent="449580"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Оценка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эффективности занятий физической культурой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Самонаблюдение и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самоконтроль. Оценка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эффективности занятий физкультурно-оздоровительной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деятельностью. Оценка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техники движений, способы выявления и устранения ошибок в технике выполнения упражнений (технических ошибок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). Измерение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резервов организма и состояния здоровья с помощью функциональных проб.</a:t>
            </a: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1964473" cy="599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ea typeface="Courier New" panose="02070309020205020404" pitchFamily="49" charset="0"/>
                <a:cs typeface="Arial" panose="020B0604020202020204" pitchFamily="34" charset="0"/>
              </a:rPr>
              <a:t>Планируемые результаты изучения предмета в основной школе.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400" dirty="0">
                <a:solidFill>
                  <a:srgbClr val="C00000"/>
                </a:solidFill>
                <a:ea typeface="Courier New" panose="02070309020205020404" pitchFamily="49" charset="0"/>
                <a:cs typeface="Arial" panose="020B0604020202020204" pitchFamily="34" charset="0"/>
              </a:rPr>
              <a:t>С</a:t>
            </a:r>
            <a:r>
              <a:rPr lang="ru-RU" altLang="ru-RU" sz="2400" dirty="0" smtClean="0">
                <a:solidFill>
                  <a:srgbClr val="C00000"/>
                </a:solidFill>
                <a:ea typeface="Courier New" panose="02070309020205020404" pitchFamily="49" charset="0"/>
                <a:cs typeface="Arial" panose="020B0604020202020204" pitchFamily="34" charset="0"/>
              </a:rPr>
              <a:t>пособы физкультурной деятельности.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составлять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комплексы физических упражнений оздоровительной,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тренирующей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 корригирующей направленности,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подбирать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индивидуальную нагрузку с учётом функциональных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особенностей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 возможностей собственного организма;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классифицировать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физические упражнения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по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их функциональной направленности,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планировать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их последовательность и дозировку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процессе 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самостоятельных занятий по </a:t>
            </a:r>
            <a:r>
              <a:rPr lang="ru-RU" sz="2400" u="sng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укреплению 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здоровья и развитию физических качеств;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400" u="sng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самостоятельно 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проводить занятия по обучению </a:t>
            </a:r>
            <a:r>
              <a:rPr lang="ru-RU" sz="2400" u="sng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двигательным 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действиям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анализировать особенности их выполнения,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выявлять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ошибки и своевременно устранять их;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endParaRPr lang="ru-RU" alt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667" y="283335"/>
            <a:ext cx="1175841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cs typeface="Arial" panose="020B0604020202020204" pitchFamily="34" charset="0"/>
              </a:rPr>
              <a:t>Темы заседания:</a:t>
            </a:r>
          </a:p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1.	Анализ результатов школьного этапа Олимпиады школьников по предмету «Физическая культура» в г. Южно-Сахалинске и рекомендации к подготовке к муниципальному этапу (жюри муниципального этапа).</a:t>
            </a:r>
          </a:p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2.	Представление и обобщение актуального опыта работы по предмету: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систематизация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творческих приёмов педагогической техники.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Знания о физической культуре и способы физкультурной деятельности»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М.Ю.Мошкова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Л.И.Заболотских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3.	Анализ проведенных муниципальных спортивных соревнований и планируемые мероприятия спартакиады школьников.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М.Н.Богданова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4.	Разное.</a:t>
            </a:r>
          </a:p>
        </p:txBody>
      </p:sp>
    </p:spTree>
    <p:extLst>
      <p:ext uri="{BB962C8B-B14F-4D97-AF65-F5344CB8AC3E}">
        <p14:creationId xmlns:p14="http://schemas.microsoft.com/office/powerpoint/2010/main" val="158397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25" y="0"/>
            <a:ext cx="11423560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тестировать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показатели физического развития и основных физических качеств, сравнивать их с возрастными стандартами, контролировать особенности их динамики в процессе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самостоятельных занятий физической подготовкой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взаимодействовать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со сверстниками в условиях </a:t>
            </a:r>
            <a:r>
              <a:rPr lang="ru-RU" sz="2400" u="sng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самостоятельной учебной деятельности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оказывать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помощь в организации и проведении занятий, освоении новых двигательных действий, развитии физических качеств, тестировании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физического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развития и физической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подготовленности.</a:t>
            </a:r>
          </a:p>
          <a:p>
            <a:pPr lvl="0"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Научить: самостоятельно планировать, проводить, контролировать,      </a:t>
            </a:r>
          </a:p>
          <a:p>
            <a:pPr lvl="0" algn="ctr">
              <a:lnSpc>
                <a:spcPct val="115000"/>
              </a:lnSpc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     взаимодействовать.</a:t>
            </a:r>
          </a:p>
          <a:p>
            <a:pPr lvl="0"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Для того, чтобы научить самостоятельной работе необходимо поставить перед собой и выполнить определенные задачи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Чему научить в первую очередь и как научить!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153" y="0"/>
            <a:ext cx="1165538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задачи обучения.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класс.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  Научить соблюдать и выполнять правила ТБ в тренажерном зале.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  Научить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определять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ЧСС.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  Научить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определять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физическую нагрузку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ЧСС.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  Научить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выполнять упражнения по методу круговой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тренировки.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  Научить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различать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подбирать упражнения, направленные на развитие силы разных мышечных групп.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</a:pPr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класс.</a:t>
            </a:r>
          </a:p>
          <a:p>
            <a:pPr marL="514350" lvl="0" indent="-514350" defTabSz="9144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1882775" algn="l"/>
              </a:tabLst>
            </a:pP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Научить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классифицировать физические упражнения по их функциональной 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направленности.</a:t>
            </a:r>
          </a:p>
          <a:p>
            <a:pPr marL="514350" lvl="0" indent="-514350" defTabSz="9144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1882775" algn="l"/>
              </a:tabLst>
            </a:pP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Научить анализировать технику выполнения упражнений силовой направленности, находить ошибки при работе в паре, группе…</a:t>
            </a:r>
          </a:p>
          <a:p>
            <a:pPr marL="514350" lvl="0" indent="-514350" defTabSz="9144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1882775" algn="l"/>
              </a:tabLst>
            </a:pP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18660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31" y="269642"/>
            <a:ext cx="117068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за обучением (1,2,4 четверть): (один из вариантов)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Рассылка домашнего задания через электронный журнал.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Учащимся предлагается составить индивидуальную программу тренировочного занятия по обще-физической подготовке с определенным заданием, используя средства нашего тренажерного зала.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урок учащиеся получают 2 оценки: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за составление программы (учитывается правильная терминология в записи упражнений, подбор упражнений в соответствии с заданием, дозировка,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режим отдыха, темп выполнения.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 самостоятельную работу по выполнению составленной программы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занятия.</a:t>
            </a:r>
          </a:p>
          <a:p>
            <a:r>
              <a:rPr lang="ru-RU" sz="24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вариант: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организовать взаимопроверку программ учащимися и поставить оценку проверяющим (желательно в начальном периоде выставить только положительные оценки).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744989"/>
              </p:ext>
            </p:extLst>
          </p:nvPr>
        </p:nvGraphicFramePr>
        <p:xfrm>
          <a:off x="261259" y="2977594"/>
          <a:ext cx="11683999" cy="2332094"/>
        </p:xfrm>
        <a:graphic>
          <a:graphicData uri="http://schemas.openxmlformats.org/drawingml/2006/table">
            <a:tbl>
              <a:tblPr firstRow="1" firstCol="1" bandRow="1"/>
              <a:tblGrid>
                <a:gridCol w="1187330">
                  <a:extLst>
                    <a:ext uri="{9D8B030D-6E8A-4147-A177-3AD203B41FA5}">
                      <a16:colId xmlns:a16="http://schemas.microsoft.com/office/drawing/2014/main" val="3364747015"/>
                    </a:ext>
                  </a:extLst>
                </a:gridCol>
                <a:gridCol w="4536251">
                  <a:extLst>
                    <a:ext uri="{9D8B030D-6E8A-4147-A177-3AD203B41FA5}">
                      <a16:colId xmlns:a16="http://schemas.microsoft.com/office/drawing/2014/main" val="668459649"/>
                    </a:ext>
                  </a:extLst>
                </a:gridCol>
                <a:gridCol w="1283511">
                  <a:extLst>
                    <a:ext uri="{9D8B030D-6E8A-4147-A177-3AD203B41FA5}">
                      <a16:colId xmlns:a16="http://schemas.microsoft.com/office/drawing/2014/main" val="977194833"/>
                    </a:ext>
                  </a:extLst>
                </a:gridCol>
                <a:gridCol w="1283511">
                  <a:extLst>
                    <a:ext uri="{9D8B030D-6E8A-4147-A177-3AD203B41FA5}">
                      <a16:colId xmlns:a16="http://schemas.microsoft.com/office/drawing/2014/main" val="311807095"/>
                    </a:ext>
                  </a:extLst>
                </a:gridCol>
                <a:gridCol w="1261792">
                  <a:extLst>
                    <a:ext uri="{9D8B030D-6E8A-4147-A177-3AD203B41FA5}">
                      <a16:colId xmlns:a16="http://schemas.microsoft.com/office/drawing/2014/main" val="645194538"/>
                    </a:ext>
                  </a:extLst>
                </a:gridCol>
                <a:gridCol w="2131604">
                  <a:extLst>
                    <a:ext uri="{9D8B030D-6E8A-4147-A177-3AD203B41FA5}">
                      <a16:colId xmlns:a16="http://schemas.microsoft.com/office/drawing/2014/main" val="1993464775"/>
                    </a:ext>
                  </a:extLst>
                </a:gridCol>
              </a:tblGrid>
              <a:tr h="2823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упражнение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тренировочный объем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(кол-во раз, вес, кг)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темп выполнения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7989175"/>
                  </a:ext>
                </a:extLst>
              </a:tr>
              <a:tr h="1990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серия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серия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серия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816076"/>
                  </a:ext>
                </a:extLst>
              </a:tr>
              <a:tr h="565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57000"/>
                  </a:ext>
                </a:extLst>
              </a:tr>
              <a:tr h="592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2…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755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7029" y="670227"/>
            <a:ext cx="115243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тренировочного занятия по обще-физической </a:t>
            </a:r>
            <a:r>
              <a:rPr lang="ru-RU" altLang="ru-RU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подготовке.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класс.</a:t>
            </a:r>
            <a:endParaRPr lang="ru-RU" alt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ru-RU" altLang="ru-RU" sz="2400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Фамилия </a:t>
            </a:r>
            <a:r>
              <a:rPr lang="ru-RU" altLang="ru-RU" sz="24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Имя:                                                                       класс</a:t>
            </a:r>
            <a:r>
              <a:rPr lang="ru-RU" altLang="ru-RU" sz="2400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Заполните таблицу. Все 8 упражнений должны быть направлены на развитие силовых способностей, в соответствии с вашим уровнем физического развития.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372" y="5678064"/>
            <a:ext cx="1168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 между сериями:                          </a:t>
            </a:r>
            <a:r>
              <a:rPr lang="ru-RU" alt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</a:t>
            </a: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за программу:_______</a:t>
            </a:r>
            <a:endParaRPr lang="ru-RU" alt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 между упражнениями:                 </a:t>
            </a:r>
            <a:r>
              <a:rPr lang="ru-RU" alt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Оценка </a:t>
            </a: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выполнение:______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3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20694"/>
              </p:ext>
            </p:extLst>
          </p:nvPr>
        </p:nvGraphicFramePr>
        <p:xfrm>
          <a:off x="217714" y="1255246"/>
          <a:ext cx="11850061" cy="4438875"/>
        </p:xfrm>
        <a:graphic>
          <a:graphicData uri="http://schemas.openxmlformats.org/drawingml/2006/table">
            <a:tbl>
              <a:tblPr firstRow="1" firstCol="1" bandRow="1"/>
              <a:tblGrid>
                <a:gridCol w="885372">
                  <a:extLst>
                    <a:ext uri="{9D8B030D-6E8A-4147-A177-3AD203B41FA5}">
                      <a16:colId xmlns:a16="http://schemas.microsoft.com/office/drawing/2014/main" val="2829975617"/>
                    </a:ext>
                  </a:extLst>
                </a:gridCol>
                <a:gridCol w="4310743">
                  <a:extLst>
                    <a:ext uri="{9D8B030D-6E8A-4147-A177-3AD203B41FA5}">
                      <a16:colId xmlns:a16="http://schemas.microsoft.com/office/drawing/2014/main" val="3664452251"/>
                    </a:ext>
                  </a:extLst>
                </a:gridCol>
                <a:gridCol w="1553028">
                  <a:extLst>
                    <a:ext uri="{9D8B030D-6E8A-4147-A177-3AD203B41FA5}">
                      <a16:colId xmlns:a16="http://schemas.microsoft.com/office/drawing/2014/main" val="2598501628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960652757"/>
                    </a:ext>
                  </a:extLst>
                </a:gridCol>
                <a:gridCol w="1335314">
                  <a:extLst>
                    <a:ext uri="{9D8B030D-6E8A-4147-A177-3AD203B41FA5}">
                      <a16:colId xmlns:a16="http://schemas.microsoft.com/office/drawing/2014/main" val="3211071346"/>
                    </a:ext>
                  </a:extLst>
                </a:gridCol>
                <a:gridCol w="2343204">
                  <a:extLst>
                    <a:ext uri="{9D8B030D-6E8A-4147-A177-3AD203B41FA5}">
                      <a16:colId xmlns:a16="http://schemas.microsoft.com/office/drawing/2014/main" val="1098043629"/>
                    </a:ext>
                  </a:extLst>
                </a:gridCol>
              </a:tblGrid>
              <a:tr h="52536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упражнение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тренировочный объем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(кол-во раз, вес (кг))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темп выполнения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722804"/>
                  </a:ext>
                </a:extLst>
              </a:tr>
              <a:tr h="5253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серия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серия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серия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750982"/>
                  </a:ext>
                </a:extLst>
              </a:tr>
              <a:tr h="42526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Упражнения направлены на развитие силы мышц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538303"/>
                  </a:ext>
                </a:extLst>
              </a:tr>
              <a:tr h="262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145198"/>
                  </a:ext>
                </a:extLst>
              </a:tr>
              <a:tr h="262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2…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195814"/>
                  </a:ext>
                </a:extLst>
              </a:tr>
              <a:tr h="26268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Упражнения направлены на развитие силы мышц</a:t>
                      </a: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236173"/>
                  </a:ext>
                </a:extLst>
              </a:tr>
              <a:tr h="262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166379"/>
                  </a:ext>
                </a:extLst>
              </a:tr>
              <a:tr h="2630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2…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045" marR="680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129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7714" y="68523"/>
            <a:ext cx="118065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тренировочного занятия по обще-физической подготовке.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класс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Фамилия Имя:                                                                       класс: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4457" y="5808285"/>
            <a:ext cx="11559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 между сериями:                          </a:t>
            </a:r>
            <a:r>
              <a:rPr lang="ru-RU" alt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</a:t>
            </a: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за программу:_______</a:t>
            </a:r>
            <a:endParaRPr lang="ru-RU" alt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 между упражнениями:                 </a:t>
            </a:r>
            <a:r>
              <a:rPr lang="ru-RU" alt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Оценка </a:t>
            </a: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выполнение:______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11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286" y="282361"/>
            <a:ext cx="116549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тренировочного занятия по обще-физической </a:t>
            </a:r>
            <a:r>
              <a:rPr lang="ru-RU" altLang="ru-RU" sz="24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подготовке.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класс</a:t>
            </a:r>
            <a:endParaRPr lang="ru-RU" alt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</a:t>
            </a:r>
            <a:r>
              <a:rPr lang="ru-RU" altLang="ru-RU" sz="2400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Фамилия </a:t>
            </a:r>
            <a:r>
              <a:rPr lang="ru-RU" altLang="ru-RU" sz="24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Имя:                                                                       класс</a:t>
            </a:r>
            <a:r>
              <a:rPr lang="ru-RU" altLang="ru-RU" sz="2400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Выберите и отметьте «+» одну из трех предложенных силовых способностей</a:t>
            </a:r>
            <a:r>
              <a:rPr lang="ru-RU" alt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которой направлена ваша программа занятия.</a:t>
            </a:r>
            <a:endParaRPr lang="ru-RU" alt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817466"/>
              </p:ext>
            </p:extLst>
          </p:nvPr>
        </p:nvGraphicFramePr>
        <p:xfrm>
          <a:off x="435427" y="2446296"/>
          <a:ext cx="11364686" cy="1174052"/>
        </p:xfrm>
        <a:graphic>
          <a:graphicData uri="http://schemas.openxmlformats.org/drawingml/2006/table">
            <a:tbl>
              <a:tblPr firstRow="1" firstCol="1" bandRow="1"/>
              <a:tblGrid>
                <a:gridCol w="3153144">
                  <a:extLst>
                    <a:ext uri="{9D8B030D-6E8A-4147-A177-3AD203B41FA5}">
                      <a16:colId xmlns:a16="http://schemas.microsoft.com/office/drawing/2014/main" val="763502224"/>
                    </a:ext>
                  </a:extLst>
                </a:gridCol>
                <a:gridCol w="855694">
                  <a:extLst>
                    <a:ext uri="{9D8B030D-6E8A-4147-A177-3AD203B41FA5}">
                      <a16:colId xmlns:a16="http://schemas.microsoft.com/office/drawing/2014/main" val="3459117219"/>
                    </a:ext>
                  </a:extLst>
                </a:gridCol>
                <a:gridCol w="2849161">
                  <a:extLst>
                    <a:ext uri="{9D8B030D-6E8A-4147-A177-3AD203B41FA5}">
                      <a16:colId xmlns:a16="http://schemas.microsoft.com/office/drawing/2014/main" val="2369799670"/>
                    </a:ext>
                  </a:extLst>
                </a:gridCol>
                <a:gridCol w="849088">
                  <a:extLst>
                    <a:ext uri="{9D8B030D-6E8A-4147-A177-3AD203B41FA5}">
                      <a16:colId xmlns:a16="http://schemas.microsoft.com/office/drawing/2014/main" val="4109934379"/>
                    </a:ext>
                  </a:extLst>
                </a:gridCol>
                <a:gridCol w="2869870">
                  <a:extLst>
                    <a:ext uri="{9D8B030D-6E8A-4147-A177-3AD203B41FA5}">
                      <a16:colId xmlns:a16="http://schemas.microsoft.com/office/drawing/2014/main" val="2752865656"/>
                    </a:ext>
                  </a:extLst>
                </a:gridCol>
                <a:gridCol w="787729">
                  <a:extLst>
                    <a:ext uri="{9D8B030D-6E8A-4147-A177-3AD203B41FA5}">
                      <a16:colId xmlns:a16="http://schemas.microsoft.com/office/drawing/2014/main" val="346228999"/>
                    </a:ext>
                  </a:extLst>
                </a:gridCol>
              </a:tblGrid>
              <a:tr h="10390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собственно силовых способностей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скоростно-силовых</a:t>
                      </a:r>
                      <a:r>
                        <a:rPr lang="ru-RU" sz="2400" baseline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способностей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силовой выносливости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96205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747996"/>
              </p:ext>
            </p:extLst>
          </p:nvPr>
        </p:nvGraphicFramePr>
        <p:xfrm>
          <a:off x="239485" y="3815364"/>
          <a:ext cx="11785598" cy="1956754"/>
        </p:xfrm>
        <a:graphic>
          <a:graphicData uri="http://schemas.openxmlformats.org/drawingml/2006/table">
            <a:tbl>
              <a:tblPr firstRow="1" firstCol="1" bandRow="1"/>
              <a:tblGrid>
                <a:gridCol w="1197655">
                  <a:extLst>
                    <a:ext uri="{9D8B030D-6E8A-4147-A177-3AD203B41FA5}">
                      <a16:colId xmlns:a16="http://schemas.microsoft.com/office/drawing/2014/main" val="3102062443"/>
                    </a:ext>
                  </a:extLst>
                </a:gridCol>
                <a:gridCol w="4575696">
                  <a:extLst>
                    <a:ext uri="{9D8B030D-6E8A-4147-A177-3AD203B41FA5}">
                      <a16:colId xmlns:a16="http://schemas.microsoft.com/office/drawing/2014/main" val="1185722075"/>
                    </a:ext>
                  </a:extLst>
                </a:gridCol>
                <a:gridCol w="1294672">
                  <a:extLst>
                    <a:ext uri="{9D8B030D-6E8A-4147-A177-3AD203B41FA5}">
                      <a16:colId xmlns:a16="http://schemas.microsoft.com/office/drawing/2014/main" val="416132160"/>
                    </a:ext>
                  </a:extLst>
                </a:gridCol>
                <a:gridCol w="1294672">
                  <a:extLst>
                    <a:ext uri="{9D8B030D-6E8A-4147-A177-3AD203B41FA5}">
                      <a16:colId xmlns:a16="http://schemas.microsoft.com/office/drawing/2014/main" val="528630151"/>
                    </a:ext>
                  </a:extLst>
                </a:gridCol>
                <a:gridCol w="1272764">
                  <a:extLst>
                    <a:ext uri="{9D8B030D-6E8A-4147-A177-3AD203B41FA5}">
                      <a16:colId xmlns:a16="http://schemas.microsoft.com/office/drawing/2014/main" val="208412202"/>
                    </a:ext>
                  </a:extLst>
                </a:gridCol>
                <a:gridCol w="2150139">
                  <a:extLst>
                    <a:ext uri="{9D8B030D-6E8A-4147-A177-3AD203B41FA5}">
                      <a16:colId xmlns:a16="http://schemas.microsoft.com/office/drawing/2014/main" val="3907426530"/>
                    </a:ext>
                  </a:extLst>
                </a:gridCol>
              </a:tblGrid>
              <a:tr h="37442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упражнение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тренировочный объем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(кол-во раз, вес, кг)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темп выполнения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811300"/>
                  </a:ext>
                </a:extLst>
              </a:tr>
              <a:tr h="187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серия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серия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серия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50924"/>
                  </a:ext>
                </a:extLst>
              </a:tr>
              <a:tr h="270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052578"/>
                  </a:ext>
                </a:extLst>
              </a:tr>
              <a:tr h="2834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2…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976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39485" y="5772118"/>
            <a:ext cx="11756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 между сериями:                          </a:t>
            </a:r>
            <a:r>
              <a:rPr lang="ru-RU" alt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</a:t>
            </a: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за программу:_______</a:t>
            </a:r>
            <a:endParaRPr lang="ru-RU" alt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Отдых между упражнениями:                </a:t>
            </a:r>
            <a:r>
              <a:rPr lang="ru-RU" alt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</a:t>
            </a:r>
            <a:r>
              <a:rPr lang="ru-RU" altLang="ru-RU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за выполнение:______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1357" y="1090863"/>
            <a:ext cx="9966575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и нормы оценивания учащихся, </a:t>
            </a:r>
          </a:p>
          <a:p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использует учитель должны </a:t>
            </a:r>
          </a:p>
          <a:p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быть закреплены в локальных актах</a:t>
            </a:r>
          </a:p>
          <a:p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образовательного учреждения</a:t>
            </a:r>
          </a:p>
          <a:p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находиться в свободном доступе </a:t>
            </a:r>
          </a:p>
          <a:p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родителей и учащихся.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63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12" y="671891"/>
            <a:ext cx="112561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Из положения о контрольно-оценочной деятельности по физической культуре </a:t>
            </a:r>
            <a:endParaRPr lang="ru-RU" sz="2000" b="1" dirty="0" smtClean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МАОУ Лицей №1 г. Южно-Сахалинска.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ЧЕТВЕРТЬ.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Обязательная комплексная оценка состоит: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1. оценка уровня физического развития (2 теста);</a:t>
            </a:r>
          </a:p>
          <a:p>
            <a:pPr indent="44958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2. оценка технико-тактических умений и навыков по гимнастике (3 оценки);</a:t>
            </a:r>
          </a:p>
          <a:p>
            <a:pPr indent="449580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оценка тестирования по основам знаний (1 оценка);</a:t>
            </a:r>
          </a:p>
          <a:p>
            <a:pPr marL="44958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4. оценка умения осуществлять физкультурно-оздоровительную деятельность </a:t>
            </a:r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L="449580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(1-2 оценки)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5. оценка за участие в спартакиаде лицея или города, ГТО (не более 2 оценок);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Добровольная оценка (не ниже 5 баллов) может быть выставлена: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1. оценка индивидуального роста;</a:t>
            </a:r>
          </a:p>
          <a:p>
            <a:pPr indent="44958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2. оценка организации самостоятельной двигательной деятельности;</a:t>
            </a:r>
          </a:p>
          <a:p>
            <a:pPr indent="44958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3. оценка за победу в классных соревнованиях и т.д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3416"/>
            <a:ext cx="119773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0400" marR="33020" lvl="0"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Гимнастика с основами акробатики.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L="342900" marR="33020" lvl="0" indent="-342900" algn="ctr">
              <a:buFont typeface="Wingdings" panose="05000000000000000000" pitchFamily="2" charset="2"/>
              <a:buChar char=""/>
            </a:pPr>
            <a:r>
              <a:rPr lang="ru-RU" sz="20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составлении комплексов контрольных упражнений по гимнастике и акробатике необходимо учитывать типологические и физиологические особенности учащихся.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R="33020" lvl="0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из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разученных комплексов снарядной гимнастики и акробатики –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выбор учащихся;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R="33020" lvl="0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теста по общефизической подготовке,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направленных на оценивание уровня развития: силовых и координационных качеств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(юноши, мальчики);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гибкости и координации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(девушки, девочки).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R="33020" lvl="0" indent="449580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Оценка «2» может быть выставлена: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-за отказ от выполнения контрольного упражнения;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-за неоднократные нарушения правил техники безопасности, что может привести к травме как самого учащегося, так и окружающих.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marR="33020" lvl="0" indent="449580"/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Отсутствующие на уроке по уважительным причинам и временно освобожденные решают вопрос о полном или частичном приеме контрольных упражнений и нормативов с учителем в индивидуальном порядке, но не позднее, чем за 3 дня до окончания </a:t>
            </a:r>
            <a:r>
              <a:rPr lang="ru-RU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четв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331626"/>
              </p:ext>
            </p:extLst>
          </p:nvPr>
        </p:nvGraphicFramePr>
        <p:xfrm>
          <a:off x="495480" y="1301837"/>
          <a:ext cx="11116162" cy="5151840"/>
        </p:xfrm>
        <a:graphic>
          <a:graphicData uri="http://schemas.openxmlformats.org/drawingml/2006/table">
            <a:tbl>
              <a:tblPr firstRow="1" firstCol="1" bandRow="1"/>
              <a:tblGrid>
                <a:gridCol w="8840672">
                  <a:extLst>
                    <a:ext uri="{9D8B030D-6E8A-4147-A177-3AD203B41FA5}">
                      <a16:colId xmlns:a16="http://schemas.microsoft.com/office/drawing/2014/main" val="3661372630"/>
                    </a:ext>
                  </a:extLst>
                </a:gridCol>
                <a:gridCol w="2275490">
                  <a:extLst>
                    <a:ext uri="{9D8B030D-6E8A-4147-A177-3AD203B41FA5}">
                      <a16:colId xmlns:a16="http://schemas.microsoft.com/office/drawing/2014/main" val="2316745591"/>
                    </a:ext>
                  </a:extLst>
                </a:gridCol>
              </a:tblGrid>
              <a:tr h="356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четверть 5</a:t>
                      </a:r>
                      <a:r>
                        <a:rPr lang="ru-RU" sz="2400" b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класс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Кол-во часов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232994"/>
                  </a:ext>
                </a:extLst>
              </a:tr>
              <a:tr h="356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Тестирование по разделу программы: Легкая атлетика.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4233649"/>
                  </a:ext>
                </a:extLst>
              </a:tr>
              <a:tr h="216515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Бег 30м.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Бег 1000м.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Подтягивание в висе (м), </a:t>
                      </a:r>
                      <a:r>
                        <a:rPr lang="ru-RU" sz="2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полувисе</a:t>
                      </a: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(д).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Наклон вперед из положения стоя.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Подъем туловища из положения лежа в сед за 30 сек.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Прыжок в длину с места.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27420"/>
                  </a:ext>
                </a:extLst>
              </a:tr>
              <a:tr h="356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Зачет по разделу программы: Баскетбол.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0965896"/>
                  </a:ext>
                </a:extLst>
              </a:tr>
              <a:tr h="74712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Техника ведения мяча.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Техника броска в кольцо.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626913"/>
                  </a:ext>
                </a:extLst>
              </a:tr>
              <a:tr h="747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Раздел программы: Способы физкультурной деятельности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2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Самостоятельная работа.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84760540"/>
                  </a:ext>
                </a:extLst>
              </a:tr>
              <a:tr h="3569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11957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4933" y="154547"/>
            <a:ext cx="11177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тестов и зачетов в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соответствии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рабочей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программой (обязательные оценки).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9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45" y="1244160"/>
            <a:ext cx="117841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Имеются ли затруднения в реализации образовательной программы (какие моменты):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планировании 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problems</a:t>
            </a:r>
            <a:r>
              <a:rPr lang="ru-RU" sz="28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(а название программы, год или авторы  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указаны неверно у 29 учителей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2400" b="1" dirty="0" smtClean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организации учебного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процесса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загруженность спортивных залов (10), </a:t>
            </a:r>
          </a:p>
          <a:p>
            <a:pPr>
              <a:spcAft>
                <a:spcPts val="0"/>
              </a:spcAft>
            </a:pP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19 </a:t>
            </a:r>
            <a:r>
              <a:rPr lang="en-US" sz="2800" b="1" dirty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problems</a:t>
            </a:r>
            <a:r>
              <a:rPr lang="ru-RU" sz="2800" b="1" dirty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внеурочной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деятельности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</a:t>
            </a:r>
            <a:r>
              <a:rPr lang="en-US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</a:t>
            </a:r>
            <a:r>
              <a:rPr lang="ru-RU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26 </a:t>
            </a:r>
            <a:r>
              <a:rPr lang="ru-RU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учителей </a:t>
            </a:r>
          </a:p>
          <a:p>
            <a:pPr lvl="0"/>
            <a:r>
              <a:rPr lang="ru-RU" sz="2800" b="1" dirty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</a:t>
            </a:r>
            <a:r>
              <a:rPr lang="ru-RU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(3-загруженность зала);</a:t>
            </a: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подбором методической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литературы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</a:t>
            </a:r>
            <a:r>
              <a:rPr lang="en-US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</a:t>
            </a:r>
            <a:r>
              <a:rPr lang="ru-RU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администрацией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ОУ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</a:t>
            </a:r>
            <a:r>
              <a:rPr lang="en-US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problems</a:t>
            </a:r>
            <a:r>
              <a:rPr lang="ru-RU" sz="2800" b="1" dirty="0" smtClean="0">
                <a:solidFill>
                  <a:srgbClr val="B80E0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4121" y="351608"/>
            <a:ext cx="1067016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Профессиональная анкета учителя физической </a:t>
            </a:r>
            <a:r>
              <a:rPr lang="ru-RU" sz="2800" b="1" dirty="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культуры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респондентов – 29 из 25 образовательных учреждений.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261164"/>
              </p:ext>
            </p:extLst>
          </p:nvPr>
        </p:nvGraphicFramePr>
        <p:xfrm>
          <a:off x="1" y="158635"/>
          <a:ext cx="12191999" cy="6622439"/>
        </p:xfrm>
        <a:graphic>
          <a:graphicData uri="http://schemas.openxmlformats.org/drawingml/2006/table">
            <a:tbl>
              <a:tblPr firstRow="1" firstCol="1" bandRow="1"/>
              <a:tblGrid>
                <a:gridCol w="10769599">
                  <a:extLst>
                    <a:ext uri="{9D8B030D-6E8A-4147-A177-3AD203B41FA5}">
                      <a16:colId xmlns:a16="http://schemas.microsoft.com/office/drawing/2014/main" val="2707099946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1139084692"/>
                    </a:ext>
                  </a:extLst>
                </a:gridCol>
              </a:tblGrid>
              <a:tr h="2661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четверть 5 класс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15" marR="4871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Кол-во часов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15" marR="487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502589"/>
                  </a:ext>
                </a:extLst>
              </a:tr>
              <a:tr h="2661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Зачет по разделу программы: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 Знания о ФК.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15" marR="4871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8715" marR="487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987106"/>
                  </a:ext>
                </a:extLst>
              </a:tr>
              <a:tr h="2790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Зачет по разделу программы: Гимнастика с элементами акробатики.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15" marR="4871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8715" marR="487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497586"/>
                  </a:ext>
                </a:extLst>
              </a:tr>
              <a:tr h="211756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из 5 комбинаций упражнений на выбор учащихся: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комбинация акробатических упражнений;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опорный прыжок через козла;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комбинация упражнений на перекладине (мальчики);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комбинация упражнений на гимнастическом бревне (девочки);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комбинация упражнений на параллельных брусьях (м), разновысоких брусьях (д);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комбинация упражнений на кольцах.</a:t>
                      </a:r>
                    </a:p>
                  </a:txBody>
                  <a:tcPr marL="48715" marR="4871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443911"/>
                  </a:ext>
                </a:extLst>
              </a:tr>
              <a:tr h="2661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Тестирование по разделу программы: Гимнастика.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15" marR="4871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8715" marR="487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642824"/>
                  </a:ext>
                </a:extLst>
              </a:tr>
              <a:tr h="91010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Прыжки </a:t>
                      </a: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через скакалку за </a:t>
                      </a: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 сек.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Тест </a:t>
                      </a: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определение уровня развития гибкости («мост», «колесо», шпагат) (д).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Тест </a:t>
                      </a: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 определение развития силы (лазанье по канату, подтягивание в висе) (м).</a:t>
                      </a:r>
                    </a:p>
                  </a:txBody>
                  <a:tcPr marL="48715" marR="4871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593733"/>
                  </a:ext>
                </a:extLst>
              </a:tr>
              <a:tr h="7702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Раздел программы: Способы физкультурной деятельности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Самонаблюдение и самоконтроль.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06807067"/>
                  </a:ext>
                </a:extLst>
              </a:tr>
              <a:tr h="26616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15" marR="4871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715" marR="48715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2531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9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240023"/>
              </p:ext>
            </p:extLst>
          </p:nvPr>
        </p:nvGraphicFramePr>
        <p:xfrm>
          <a:off x="1030515" y="682171"/>
          <a:ext cx="10261599" cy="5549745"/>
        </p:xfrm>
        <a:graphic>
          <a:graphicData uri="http://schemas.openxmlformats.org/drawingml/2006/table">
            <a:tbl>
              <a:tblPr firstRow="1" firstCol="1" bandRow="1"/>
              <a:tblGrid>
                <a:gridCol w="8161039">
                  <a:extLst>
                    <a:ext uri="{9D8B030D-6E8A-4147-A177-3AD203B41FA5}">
                      <a16:colId xmlns:a16="http://schemas.microsoft.com/office/drawing/2014/main" val="3482230387"/>
                    </a:ext>
                  </a:extLst>
                </a:gridCol>
                <a:gridCol w="2100560">
                  <a:extLst>
                    <a:ext uri="{9D8B030D-6E8A-4147-A177-3AD203B41FA5}">
                      <a16:colId xmlns:a16="http://schemas.microsoft.com/office/drawing/2014/main" val="2346588592"/>
                    </a:ext>
                  </a:extLst>
                </a:gridCol>
              </a:tblGrid>
              <a:tr h="5140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четверть 5 класс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Кол-во часов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478612"/>
                  </a:ext>
                </a:extLst>
              </a:tr>
              <a:tr h="514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Зачет по разделу программы: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 Знания о ФК.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678298"/>
                  </a:ext>
                </a:extLst>
              </a:tr>
              <a:tr h="8073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Зачет по разделу программы: Баскетбол 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(технико-тактические умения и навыки).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551414"/>
                  </a:ext>
                </a:extLst>
              </a:tr>
              <a:tr h="7837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Зачет по разделу программы: Волейбол 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(технико-тактические умения и навыки).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668748"/>
                  </a:ext>
                </a:extLst>
              </a:tr>
              <a:tr h="5140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Зачет по разделу программы: Лыжная подготовка.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822531"/>
                  </a:ext>
                </a:extLst>
              </a:tr>
              <a:tr h="168497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Передвижение по дистанции 1, 2, 3 </a:t>
                      </a:r>
                      <a:r>
                        <a:rPr lang="ru-RU" sz="2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км.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Спуски в низкой стойке.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Подъем «ёлочкой».</a:t>
                      </a:r>
                      <a:b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Торможение плугом.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060442"/>
                  </a:ext>
                </a:extLst>
              </a:tr>
              <a:tr h="514048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502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0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854452"/>
              </p:ext>
            </p:extLst>
          </p:nvPr>
        </p:nvGraphicFramePr>
        <p:xfrm>
          <a:off x="304801" y="166129"/>
          <a:ext cx="11524342" cy="6467123"/>
        </p:xfrm>
        <a:graphic>
          <a:graphicData uri="http://schemas.openxmlformats.org/drawingml/2006/table">
            <a:tbl>
              <a:tblPr firstRow="1" firstCol="1" bandRow="1"/>
              <a:tblGrid>
                <a:gridCol w="9840685">
                  <a:extLst>
                    <a:ext uri="{9D8B030D-6E8A-4147-A177-3AD203B41FA5}">
                      <a16:colId xmlns:a16="http://schemas.microsoft.com/office/drawing/2014/main" val="4232013243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986979312"/>
                    </a:ext>
                  </a:extLst>
                </a:gridCol>
              </a:tblGrid>
              <a:tr h="4443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четверть 5 класс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Кол-во часов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118935"/>
                  </a:ext>
                </a:extLst>
              </a:tr>
              <a:tr h="444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Тестирование по разделу программы:</a:t>
                      </a: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 Знания о ФК.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264291"/>
                  </a:ext>
                </a:extLst>
              </a:tr>
              <a:tr h="444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Тестирование по разделу программы: Легкая атлетика.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457557"/>
                  </a:ext>
                </a:extLst>
              </a:tr>
              <a:tr h="200520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Челночный бег 3х10 м.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Подтягивание в висе (м), отжимание в упоре лежа (д).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Наклон вперед из положения стоя.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Подъем туловища из положения лежа в сед за 30 сек.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Прыжок в длину с места.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932242"/>
                  </a:ext>
                </a:extLst>
              </a:tr>
              <a:tr h="444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Зачет по разделу программы: Волейбол.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434810"/>
                  </a:ext>
                </a:extLst>
              </a:tr>
              <a:tr h="713993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Техника верхней передачи.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Техника нижней прямой подачи.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114444"/>
                  </a:ext>
                </a:extLst>
              </a:tr>
              <a:tr h="7770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Раздел программы: Способы физкультурной деятельности</a:t>
                      </a: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Оценка эффективности занятий.</a:t>
                      </a:r>
                      <a:endParaRPr lang="ru-RU" sz="2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74622150"/>
                  </a:ext>
                </a:extLst>
              </a:tr>
              <a:tr h="44436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462358"/>
                  </a:ext>
                </a:extLst>
              </a:tr>
              <a:tr h="444361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52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9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6" y="0"/>
            <a:ext cx="539624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59671" y="1214821"/>
            <a:ext cx="5075748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Информация</a:t>
            </a:r>
          </a:p>
          <a:p>
            <a:pPr lvl="0" algn="ctr"/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для учащихся</a:t>
            </a:r>
          </a:p>
          <a:p>
            <a:pPr lvl="0" algn="ctr"/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на стенде около </a:t>
            </a:r>
          </a:p>
          <a:p>
            <a:pPr lvl="0" algn="ctr"/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спортивного зала</a:t>
            </a:r>
          </a:p>
          <a:p>
            <a:pPr lvl="0" algn="ctr"/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в МАОУ 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Лицей №</a:t>
            </a:r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1</a:t>
            </a:r>
          </a:p>
          <a:p>
            <a:pPr lvl="0" algn="ctr"/>
            <a:r>
              <a:rPr lang="ru-RU" sz="3600" b="1" dirty="0" smtClean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0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г. Южно-Сахалинска.</a:t>
            </a:r>
          </a:p>
        </p:txBody>
      </p:sp>
    </p:spTree>
    <p:extLst>
      <p:ext uri="{BB962C8B-B14F-4D97-AF65-F5344CB8AC3E}">
        <p14:creationId xmlns:p14="http://schemas.microsoft.com/office/powerpoint/2010/main" val="417034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488" y="322943"/>
            <a:ext cx="10985678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+mn-lt"/>
                <a:cs typeface="Arial" panose="020B0604020202020204" pitchFamily="34" charset="0"/>
              </a:rPr>
              <a:t>ВСОШ </a:t>
            </a:r>
            <a:r>
              <a:rPr lang="ru-RU" sz="3600" dirty="0" smtClean="0">
                <a:latin typeface="+mn-lt"/>
                <a:cs typeface="Arial" panose="020B0604020202020204" pitchFamily="34" charset="0"/>
              </a:rPr>
              <a:t>школьный этап г. Южно-Сахалинск 2017-18 уч. г.</a:t>
            </a:r>
            <a:endParaRPr lang="ru-RU" sz="3600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23926036"/>
              </p:ext>
            </p:extLst>
          </p:nvPr>
        </p:nvGraphicFramePr>
        <p:xfrm>
          <a:off x="1126901" y="1474908"/>
          <a:ext cx="10005555" cy="364848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51850">
                  <a:extLst>
                    <a:ext uri="{9D8B030D-6E8A-4147-A177-3AD203B41FA5}">
                      <a16:colId xmlns:a16="http://schemas.microsoft.com/office/drawing/2014/main" val="1278949092"/>
                    </a:ext>
                  </a:extLst>
                </a:gridCol>
                <a:gridCol w="2936413">
                  <a:extLst>
                    <a:ext uri="{9D8B030D-6E8A-4147-A177-3AD203B41FA5}">
                      <a16:colId xmlns:a16="http://schemas.microsoft.com/office/drawing/2014/main" val="349550921"/>
                    </a:ext>
                  </a:extLst>
                </a:gridCol>
                <a:gridCol w="2637333">
                  <a:extLst>
                    <a:ext uri="{9D8B030D-6E8A-4147-A177-3AD203B41FA5}">
                      <a16:colId xmlns:a16="http://schemas.microsoft.com/office/drawing/2014/main" val="3388123116"/>
                    </a:ext>
                  </a:extLst>
                </a:gridCol>
                <a:gridCol w="2079959">
                  <a:extLst>
                    <a:ext uri="{9D8B030D-6E8A-4147-A177-3AD203B41FA5}">
                      <a16:colId xmlns:a16="http://schemas.microsoft.com/office/drawing/2014/main" val="2257046916"/>
                    </a:ext>
                  </a:extLst>
                </a:gridCol>
              </a:tblGrid>
              <a:tr h="137243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</a:t>
                      </a:r>
                    </a:p>
                    <a:p>
                      <a:pPr algn="ctr"/>
                      <a:r>
                        <a:rPr lang="ru-RU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образовательных</a:t>
                      </a:r>
                      <a:r>
                        <a:rPr lang="ru-RU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учреждений и об-</a:t>
                      </a:r>
                      <a:r>
                        <a:rPr lang="ru-RU" sz="24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ся</a:t>
                      </a:r>
                      <a:r>
                        <a:rPr lang="ru-RU" sz="2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принявших участие в ВСОШ.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Протоколы в соответствии с требованиями предметной комиссии.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Олимпиада проведена, протоколов</a:t>
                      </a:r>
                    </a:p>
                    <a:p>
                      <a:pPr algn="ctr"/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ОУ нет.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7403856"/>
                  </a:ext>
                </a:extLst>
              </a:tr>
              <a:tr h="86412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2016 - 2017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(113)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8968001"/>
                  </a:ext>
                </a:extLst>
              </a:tr>
              <a:tr h="86412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2017 - 2018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(211)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7830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5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782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оличество участников </a:t>
            </a:r>
            <a:r>
              <a:rPr 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всош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физической культуре в </a:t>
            </a:r>
            <a:r>
              <a:rPr lang="ru-RU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Оу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88037884"/>
              </p:ext>
            </p:extLst>
          </p:nvPr>
        </p:nvGraphicFramePr>
        <p:xfrm>
          <a:off x="685801" y="1651626"/>
          <a:ext cx="10394952" cy="34137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64983">
                  <a:extLst>
                    <a:ext uri="{9D8B030D-6E8A-4147-A177-3AD203B41FA5}">
                      <a16:colId xmlns:a16="http://schemas.microsoft.com/office/drawing/2014/main" val="713797831"/>
                    </a:ext>
                  </a:extLst>
                </a:gridCol>
                <a:gridCol w="2032493">
                  <a:extLst>
                    <a:ext uri="{9D8B030D-6E8A-4147-A177-3AD203B41FA5}">
                      <a16:colId xmlns:a16="http://schemas.microsoft.com/office/drawing/2014/main" val="3433251448"/>
                    </a:ext>
                  </a:extLst>
                </a:gridCol>
                <a:gridCol w="2977389">
                  <a:extLst>
                    <a:ext uri="{9D8B030D-6E8A-4147-A177-3AD203B41FA5}">
                      <a16:colId xmlns:a16="http://schemas.microsoft.com/office/drawing/2014/main" val="1072242429"/>
                    </a:ext>
                  </a:extLst>
                </a:gridCol>
                <a:gridCol w="2220087">
                  <a:extLst>
                    <a:ext uri="{9D8B030D-6E8A-4147-A177-3AD203B41FA5}">
                      <a16:colId xmlns:a16="http://schemas.microsoft.com/office/drawing/2014/main" val="1993783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Образовательное учреждение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участников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Образовательное учреждение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участников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841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Гимназия №2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Лицей №1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98135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СОШ №30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СОШ</a:t>
                      </a:r>
                      <a:r>
                        <a:rPr lang="ru-RU" sz="2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№22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495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Гимназия №3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СОШ №11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431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СОШ №3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Сош</a:t>
                      </a:r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№1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726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Гимназия №1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Остальные ОУ менее 10 </a:t>
                      </a:r>
                      <a:r>
                        <a:rPr lang="ru-RU" sz="2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</a:t>
                      </a:r>
                      <a:r>
                        <a:rPr lang="ru-RU" sz="2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-ков.</a:t>
                      </a:r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852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4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118316"/>
              </p:ext>
            </p:extLst>
          </p:nvPr>
        </p:nvGraphicFramePr>
        <p:xfrm>
          <a:off x="1436914" y="106997"/>
          <a:ext cx="9158515" cy="6751003"/>
        </p:xfrm>
        <a:graphic>
          <a:graphicData uri="http://schemas.openxmlformats.org/drawingml/2006/table">
            <a:tbl>
              <a:tblPr firstRow="1" firstCol="1" bandRow="1"/>
              <a:tblGrid>
                <a:gridCol w="428161">
                  <a:extLst>
                    <a:ext uri="{9D8B030D-6E8A-4147-A177-3AD203B41FA5}">
                      <a16:colId xmlns:a16="http://schemas.microsoft.com/office/drawing/2014/main" val="133423267"/>
                    </a:ext>
                  </a:extLst>
                </a:gridCol>
                <a:gridCol w="3225834">
                  <a:extLst>
                    <a:ext uri="{9D8B030D-6E8A-4147-A177-3AD203B41FA5}">
                      <a16:colId xmlns:a16="http://schemas.microsoft.com/office/drawing/2014/main" val="3565811418"/>
                    </a:ext>
                  </a:extLst>
                </a:gridCol>
                <a:gridCol w="1442780">
                  <a:extLst>
                    <a:ext uri="{9D8B030D-6E8A-4147-A177-3AD203B41FA5}">
                      <a16:colId xmlns:a16="http://schemas.microsoft.com/office/drawing/2014/main" val="2185307941"/>
                    </a:ext>
                  </a:extLst>
                </a:gridCol>
                <a:gridCol w="564567">
                  <a:extLst>
                    <a:ext uri="{9D8B030D-6E8A-4147-A177-3AD203B41FA5}">
                      <a16:colId xmlns:a16="http://schemas.microsoft.com/office/drawing/2014/main" val="3565826011"/>
                    </a:ext>
                  </a:extLst>
                </a:gridCol>
                <a:gridCol w="627294">
                  <a:extLst>
                    <a:ext uri="{9D8B030D-6E8A-4147-A177-3AD203B41FA5}">
                      <a16:colId xmlns:a16="http://schemas.microsoft.com/office/drawing/2014/main" val="2902451864"/>
                    </a:ext>
                  </a:extLst>
                </a:gridCol>
                <a:gridCol w="2869879">
                  <a:extLst>
                    <a:ext uri="{9D8B030D-6E8A-4147-A177-3AD203B41FA5}">
                      <a16:colId xmlns:a16="http://schemas.microsoft.com/office/drawing/2014/main" val="3058851394"/>
                    </a:ext>
                  </a:extLst>
                </a:gridCol>
              </a:tblGrid>
              <a:tr h="23524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Юноши – проходной балл 77.7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436881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 имя отчество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ОУ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704730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 Александр Павлович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Тишевский А.А.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020462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Белоусов Илья Сергеевич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Тишевский А.А.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286815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Седов Максим Викторович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92.5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Дорохов Е.А.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541760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Капитько Артем Константинович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№13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9г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91.5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Дорохов Е.А.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698385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Шапоров Шероз Нуриддинович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10с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Комов К.С.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187991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Тен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Никита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Деманович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9в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Тимофеев И.Н.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030059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Вердин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Владислав Игоревич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86.3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Загнойко Р.В.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707617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Янакава Дмитрий Алексей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86.3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Ким </a:t>
                      </a: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320475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Гвон Ен Дэ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Загнойко Р.В.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124265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Шевелев Александр Аркадьевич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Тишевский А.А.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316037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Ковалев Станислав Александрович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10г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84.4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Мошкова М.Ю.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271017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Шаргородский Виктор Сергеевич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Загнойко Р.В.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125595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Уланбеков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Милан </a:t>
                      </a: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Уланбекович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№22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82.3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Мячина Е.А.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405456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Бабоев Ахмад Закир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Макитрук О.В.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988659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Зыков Алексей Егорович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Шакурова Е.В.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014124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Васьков Илья Викторович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Дорохов Е.А.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047411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Молоканов Максим Михайлович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82.9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Цыкура Е.А.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423987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Годзь Дмитрий Игоревич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11г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81.8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Цыкура Е.А.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141821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Бушин Егор Сергеевич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№23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 С.Т.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948531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Бакаев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Евгений Павлович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80.3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Каминская О.П.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137133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Меньшов Павел Владимирович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Солдатов В.В.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120897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Скрепченков Семен Владленович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Негрей Д.С.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5662817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Коновальцев Владислав Михайлович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Солдатов В.В.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373233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Астахов Владислав Владимирович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Загнойко Р.В.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292066"/>
                  </a:ext>
                </a:extLst>
              </a:tr>
              <a:tr h="235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Ким Чан Гир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№22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77.7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Мячина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Е.А.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89" marR="4688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952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3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932188"/>
              </p:ext>
            </p:extLst>
          </p:nvPr>
        </p:nvGraphicFramePr>
        <p:xfrm>
          <a:off x="1022542" y="20203"/>
          <a:ext cx="9971313" cy="6837797"/>
        </p:xfrm>
        <a:graphic>
          <a:graphicData uri="http://schemas.openxmlformats.org/drawingml/2006/table">
            <a:tbl>
              <a:tblPr firstRow="1" firstCol="1" bandRow="1"/>
              <a:tblGrid>
                <a:gridCol w="466158">
                  <a:extLst>
                    <a:ext uri="{9D8B030D-6E8A-4147-A177-3AD203B41FA5}">
                      <a16:colId xmlns:a16="http://schemas.microsoft.com/office/drawing/2014/main" val="3651620369"/>
                    </a:ext>
                  </a:extLst>
                </a:gridCol>
                <a:gridCol w="4193293">
                  <a:extLst>
                    <a:ext uri="{9D8B030D-6E8A-4147-A177-3AD203B41FA5}">
                      <a16:colId xmlns:a16="http://schemas.microsoft.com/office/drawing/2014/main" val="508068402"/>
                    </a:ext>
                  </a:extLst>
                </a:gridCol>
                <a:gridCol w="1653905">
                  <a:extLst>
                    <a:ext uri="{9D8B030D-6E8A-4147-A177-3AD203B41FA5}">
                      <a16:colId xmlns:a16="http://schemas.microsoft.com/office/drawing/2014/main" val="4201037290"/>
                    </a:ext>
                  </a:extLst>
                </a:gridCol>
                <a:gridCol w="606644">
                  <a:extLst>
                    <a:ext uri="{9D8B030D-6E8A-4147-A177-3AD203B41FA5}">
                      <a16:colId xmlns:a16="http://schemas.microsoft.com/office/drawing/2014/main" val="646198620"/>
                    </a:ext>
                  </a:extLst>
                </a:gridCol>
                <a:gridCol w="955729">
                  <a:extLst>
                    <a:ext uri="{9D8B030D-6E8A-4147-A177-3AD203B41FA5}">
                      <a16:colId xmlns:a16="http://schemas.microsoft.com/office/drawing/2014/main" val="4089983940"/>
                    </a:ext>
                  </a:extLst>
                </a:gridCol>
                <a:gridCol w="2095584">
                  <a:extLst>
                    <a:ext uri="{9D8B030D-6E8A-4147-A177-3AD203B41FA5}">
                      <a16:colId xmlns:a16="http://schemas.microsoft.com/office/drawing/2014/main" val="1699268380"/>
                    </a:ext>
                  </a:extLst>
                </a:gridCol>
              </a:tblGrid>
              <a:tr h="20371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Девушки – проходной балл 78.9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058529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фамилия имя отчество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ОУ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105952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Черненко Полина Сергеевна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Матыцин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Д.П.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792120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Лескина Дарья Алексеевна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11с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Тишевский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А.А.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450729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Рыкунова Полина Романовна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№23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94.8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 С.Т.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327001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Куксина Марина Владимировна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10г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94.8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Мошкова М.Ю.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80183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Пономаренко Ирина Викторовна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92.4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Тишевский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А.А.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954756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Аскерова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Лейла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Надировна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Юдина М.А.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952205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Петровская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Ирина Станиславовна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Гультяева О.Г.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029441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Пирогова Анастасия Евгеньевна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 Н.П.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343180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Метраковская Мария Алксеевна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Матыцин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Д.П.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362250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Роговская Алина Николаевна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Кондрашин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926981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Зозуля Екатерина Сергеевна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84.3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 Н.П.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464256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Ситкина Кристина Ивановна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№16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Юдина М.А.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055863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Юдина Екатерина Дмитриевна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 Н.П.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06723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Исакова Дилдора Умедовна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№30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82.2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Голев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Н.В.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734264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Богомолова Елизавета Сергеевна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 Н.П.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884380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Михайлова Анна Денисовна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 Н.П.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144051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Федотова Виктория Валерьевна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 Н.П.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533431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Эльвира </a:t>
                      </a: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Санчеровна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№22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 Н.В.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480474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Будницкая Анастасия Станиславовна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№30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Голев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Н.В.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719345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Гусаковская Анастасия Александровна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80.6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Шакурова Е.В.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924471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 Ми Я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Лицей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Заболотских Л.И.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531744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Козырева Виолетта Александровна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№23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10б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Ким Д.М.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630130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Иванова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Анастасия Артуровна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№22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Мячина Е.А.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281064"/>
                  </a:ext>
                </a:extLst>
              </a:tr>
              <a:tr h="203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Веселова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Дарья Сергеевна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СОШ №3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78.9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Мазур Д.И.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792193"/>
                  </a:ext>
                </a:extLst>
              </a:tr>
              <a:tr h="3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Митаки Анна Константиновна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Гимназия №1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11с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Призер 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Тишевский</a:t>
                      </a: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А.А.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14" marR="45214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871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7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93183"/>
            <a:ext cx="11706896" cy="524170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4400" dirty="0" smtClean="0">
                <a:solidFill>
                  <a:srgbClr val="C00000"/>
                </a:solidFill>
                <a:latin typeface="+mn-lt"/>
              </a:rPr>
              <a:t>ВСОШ муниципальный этап</a:t>
            </a:r>
            <a:br>
              <a:rPr lang="ru-RU" sz="4400" dirty="0" smtClean="0">
                <a:solidFill>
                  <a:srgbClr val="C00000"/>
                </a:solidFill>
                <a:latin typeface="+mn-lt"/>
              </a:rPr>
            </a:br>
            <a:r>
              <a:rPr lang="ru-RU" sz="4400" dirty="0" smtClean="0">
                <a:solidFill>
                  <a:srgbClr val="C00000"/>
                </a:solidFill>
                <a:latin typeface="+mn-lt"/>
              </a:rPr>
              <a:t> г. </a:t>
            </a:r>
            <a:r>
              <a:rPr lang="ru-RU" sz="4400" dirty="0" err="1" smtClean="0">
                <a:solidFill>
                  <a:srgbClr val="C00000"/>
                </a:solidFill>
                <a:latin typeface="+mn-lt"/>
              </a:rPr>
              <a:t>южно-сахалинск</a:t>
            </a:r>
            <a:r>
              <a:rPr lang="ru-RU" sz="4400" dirty="0" smtClean="0">
                <a:solidFill>
                  <a:srgbClr val="C00000"/>
                </a:solidFill>
                <a:latin typeface="+mn-lt"/>
              </a:rPr>
              <a:t> 2017-2018 уч. г.</a:t>
            </a:r>
            <a:r>
              <a:rPr lang="ru-RU" sz="32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дата проведения:    </a:t>
            </a: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5 ноября 2017 г.</a:t>
            </a:r>
            <a:br>
              <a:rPr lang="ru-RU" sz="3200" dirty="0" smtClean="0">
                <a:solidFill>
                  <a:srgbClr val="002060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место проведения:      </a:t>
            </a: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Гимназия №2, пр. победы 80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порядок проведения:</a:t>
            </a:r>
            <a:r>
              <a:rPr lang="ru-RU" sz="32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+mn-lt"/>
              </a:rPr>
            </a:b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1. Теоретический этап</a:t>
            </a:r>
            <a:br>
              <a:rPr lang="ru-RU" sz="3200" dirty="0" smtClean="0">
                <a:solidFill>
                  <a:srgbClr val="002060"/>
                </a:solidFill>
                <a:latin typeface="+mn-lt"/>
              </a:rPr>
            </a:br>
            <a:r>
              <a:rPr lang="ru-RU" sz="3200" dirty="0" smtClean="0">
                <a:solidFill>
                  <a:srgbClr val="002060"/>
                </a:solidFill>
                <a:latin typeface="+mn-lt"/>
              </a:rPr>
              <a:t>2. практический этап</a:t>
            </a:r>
            <a:endParaRPr lang="ru-RU" sz="3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928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1146"/>
            <a:ext cx="1200310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827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82775" algn="l"/>
              </a:tabLst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ourier New" panose="02070309020205020404" pitchFamily="49" charset="0"/>
                <a:cs typeface="Arial" panose="020B0604020202020204" pitchFamily="34" charset="0"/>
              </a:rPr>
              <a:t>ТЕМАТИЧЕСКОЕ ПЛАНИРОВАНИЕ 5-9 КЛАСС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82775" algn="l"/>
              </a:tabLst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ourier New" panose="02070309020205020404" pitchFamily="49" charset="0"/>
                <a:cs typeface="Arial" panose="020B0604020202020204" pitchFamily="34" charset="0"/>
              </a:rPr>
              <a:t>Распределение учебного времени на различные виды программного материала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82775" algn="l"/>
              </a:tabLst>
            </a:pPr>
            <a:r>
              <a:rPr lang="ru-RU" alt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В.И.Лях</a:t>
            </a:r>
            <a:r>
              <a:rPr lang="ru-RU" alt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Физическая культура. 5-9 классы. Рабочая программа. 2014 г.)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82775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	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705664"/>
              </p:ext>
            </p:extLst>
          </p:nvPr>
        </p:nvGraphicFramePr>
        <p:xfrm>
          <a:off x="785611" y="1447696"/>
          <a:ext cx="10200068" cy="3963282"/>
        </p:xfrm>
        <a:graphic>
          <a:graphicData uri="http://schemas.openxmlformats.org/drawingml/2006/table">
            <a:tbl>
              <a:tblPr firstRow="1" firstCol="1" bandRow="1"/>
              <a:tblGrid>
                <a:gridCol w="940158">
                  <a:extLst>
                    <a:ext uri="{9D8B030D-6E8A-4147-A177-3AD203B41FA5}">
                      <a16:colId xmlns:a16="http://schemas.microsoft.com/office/drawing/2014/main" val="268294099"/>
                    </a:ext>
                  </a:extLst>
                </a:gridCol>
                <a:gridCol w="7670150">
                  <a:extLst>
                    <a:ext uri="{9D8B030D-6E8A-4147-A177-3AD203B41FA5}">
                      <a16:colId xmlns:a16="http://schemas.microsoft.com/office/drawing/2014/main" val="314283040"/>
                    </a:ext>
                  </a:extLst>
                </a:gridCol>
                <a:gridCol w="1589760">
                  <a:extLst>
                    <a:ext uri="{9D8B030D-6E8A-4147-A177-3AD203B41FA5}">
                      <a16:colId xmlns:a16="http://schemas.microsoft.com/office/drawing/2014/main" val="541691135"/>
                    </a:ext>
                  </a:extLst>
                </a:gridCol>
              </a:tblGrid>
              <a:tr h="541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Разделы программы (темы)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5-9</a:t>
                      </a:r>
                      <a:r>
                        <a:rPr lang="ru-RU" sz="24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 класс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346561"/>
                  </a:ext>
                </a:extLst>
              </a:tr>
              <a:tr h="541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Базовая часть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88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795137"/>
                  </a:ext>
                </a:extLst>
              </a:tr>
              <a:tr h="584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1.1.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 Знания о 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ФК.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8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254799"/>
                  </a:ext>
                </a:extLst>
              </a:tr>
              <a:tr h="541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Способы физкультурной </a:t>
                      </a:r>
                      <a:r>
                        <a:rPr lang="ru-RU" sz="24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деятельности: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7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ourier New" panose="02070309020205020404" pitchFamily="49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562293"/>
                  </a:ext>
                </a:extLst>
              </a:tr>
              <a:tr h="584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1.2.1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Самостоятельные занятия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115911"/>
                  </a:ext>
                </a:extLst>
              </a:tr>
              <a:tr h="584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1.2.2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Самонаблюдение и самоконтроль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27450"/>
                  </a:ext>
                </a:extLst>
              </a:tr>
              <a:tr h="5847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1.2.3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Оценка эффективности занятий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ourier New" panose="02070309020205020404" pitchFamily="49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44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7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2375</Words>
  <Application>Microsoft Office PowerPoint</Application>
  <PresentationFormat>Широкоэкранный</PresentationFormat>
  <Paragraphs>660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Impact</vt:lpstr>
      <vt:lpstr>Times New Roman</vt:lpstr>
      <vt:lpstr>Wingdings</vt:lpstr>
      <vt:lpstr>Главное мероприятие</vt:lpstr>
      <vt:lpstr>Презентация PowerPoint</vt:lpstr>
      <vt:lpstr>Презентация PowerPoint</vt:lpstr>
      <vt:lpstr>Презентация PowerPoint</vt:lpstr>
      <vt:lpstr>ВСОШ школьный этап г. Южно-Сахалинск 2017-18 уч. г.</vt:lpstr>
      <vt:lpstr>количество участников всош  по физической культуре в Оу.</vt:lpstr>
      <vt:lpstr>Презентация PowerPoint</vt:lpstr>
      <vt:lpstr>Презентация PowerPoint</vt:lpstr>
      <vt:lpstr>ВСОШ муниципальный этап  г. южно-сахалинск 2017-2018 уч. г. дата проведения:    5 ноября 2017 г. место проведения:      Гимназия №2, пр. победы 80 порядок проведения: 1. Теоретический этап 2. практический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50</cp:revision>
  <dcterms:created xsi:type="dcterms:W3CDTF">2017-10-28T08:23:20Z</dcterms:created>
  <dcterms:modified xsi:type="dcterms:W3CDTF">2017-11-01T11:48:47Z</dcterms:modified>
</cp:coreProperties>
</file>