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58" r:id="rId5"/>
    <p:sldId id="260" r:id="rId6"/>
    <p:sldId id="262" r:id="rId7"/>
    <p:sldId id="263" r:id="rId8"/>
    <p:sldId id="264" r:id="rId9"/>
    <p:sldId id="269" r:id="rId10"/>
    <p:sldId id="261" r:id="rId11"/>
    <p:sldId id="268" r:id="rId12"/>
    <p:sldId id="270" r:id="rId13"/>
    <p:sldId id="274" r:id="rId14"/>
    <p:sldId id="275" r:id="rId15"/>
    <p:sldId id="266" r:id="rId16"/>
    <p:sldId id="271" r:id="rId17"/>
    <p:sldId id="265" r:id="rId18"/>
    <p:sldId id="272" r:id="rId19"/>
    <p:sldId id="267" r:id="rId20"/>
    <p:sldId id="27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рина" initials="М" lastIdx="0" clrIdx="0">
    <p:extLst>
      <p:ext uri="{19B8F6BF-5375-455C-9EA6-DF929625EA0E}">
        <p15:presenceInfo xmlns:p15="http://schemas.microsoft.com/office/powerpoint/2012/main" userId="Мари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406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8E85F-DF3B-4FA0-B9AB-975D89041684}" type="datetimeFigureOut">
              <a:rPr lang="ru-RU" smtClean="0"/>
              <a:t>31.01.2018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34235-B012-4364-8CBF-173A6225D4D4}" type="slidenum">
              <a:rPr lang="ru-RU" smtClean="0"/>
              <a:t>‹#›</a:t>
            </a:fld>
            <a:endParaRPr lang="ru-RU"/>
          </a:p>
        </p:txBody>
      </p:sp>
    </p:spTree>
    <p:extLst>
      <p:ext uri="{BB962C8B-B14F-4D97-AF65-F5344CB8AC3E}">
        <p14:creationId xmlns:p14="http://schemas.microsoft.com/office/powerpoint/2010/main" val="292226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734235-B012-4364-8CBF-173A6225D4D4}" type="slidenum">
              <a:rPr lang="ru-RU" smtClean="0"/>
              <a:t>4</a:t>
            </a:fld>
            <a:endParaRPr lang="ru-RU"/>
          </a:p>
        </p:txBody>
      </p:sp>
    </p:spTree>
    <p:extLst>
      <p:ext uri="{BB962C8B-B14F-4D97-AF65-F5344CB8AC3E}">
        <p14:creationId xmlns:p14="http://schemas.microsoft.com/office/powerpoint/2010/main" val="350319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A6C79A5-AE26-4A9B-9B84-9EB7C4239820}" type="datetimeFigureOut">
              <a:rPr lang="ru-RU" smtClean="0"/>
              <a:t>31.01.2018</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CC48BCB-AD34-46C5-BE3C-FE81D09E8F32}"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337903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6C79A5-AE26-4A9B-9B84-9EB7C4239820}"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48BCB-AD34-46C5-BE3C-FE81D09E8F32}" type="slidenum">
              <a:rPr lang="ru-RU" smtClean="0"/>
              <a:t>‹#›</a:t>
            </a:fld>
            <a:endParaRPr lang="ru-RU"/>
          </a:p>
        </p:txBody>
      </p:sp>
    </p:spTree>
    <p:extLst>
      <p:ext uri="{BB962C8B-B14F-4D97-AF65-F5344CB8AC3E}">
        <p14:creationId xmlns:p14="http://schemas.microsoft.com/office/powerpoint/2010/main" val="363479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6C79A5-AE26-4A9B-9B84-9EB7C4239820}"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48BCB-AD34-46C5-BE3C-FE81D09E8F32}" type="slidenum">
              <a:rPr lang="ru-RU" smtClean="0"/>
              <a:t>‹#›</a:t>
            </a:fld>
            <a:endParaRPr lang="ru-RU"/>
          </a:p>
        </p:txBody>
      </p:sp>
    </p:spTree>
    <p:extLst>
      <p:ext uri="{BB962C8B-B14F-4D97-AF65-F5344CB8AC3E}">
        <p14:creationId xmlns:p14="http://schemas.microsoft.com/office/powerpoint/2010/main" val="87921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6C79A5-AE26-4A9B-9B84-9EB7C4239820}"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48BCB-AD34-46C5-BE3C-FE81D09E8F32}" type="slidenum">
              <a:rPr lang="ru-RU" smtClean="0"/>
              <a:t>‹#›</a:t>
            </a:fld>
            <a:endParaRPr lang="ru-RU"/>
          </a:p>
        </p:txBody>
      </p:sp>
    </p:spTree>
    <p:extLst>
      <p:ext uri="{BB962C8B-B14F-4D97-AF65-F5344CB8AC3E}">
        <p14:creationId xmlns:p14="http://schemas.microsoft.com/office/powerpoint/2010/main" val="131058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A6C79A5-AE26-4A9B-9B84-9EB7C4239820}" type="datetimeFigureOut">
              <a:rPr lang="ru-RU" smtClean="0"/>
              <a:t>31.01.2018</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CC48BCB-AD34-46C5-BE3C-FE81D09E8F32}"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93022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A6C79A5-AE26-4A9B-9B84-9EB7C4239820}" type="datetimeFigureOut">
              <a:rPr lang="ru-RU" smtClean="0"/>
              <a:t>31.01.2018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C48BCB-AD34-46C5-BE3C-FE81D09E8F32}" type="slidenum">
              <a:rPr lang="ru-RU" smtClean="0"/>
              <a:t>‹#›</a:t>
            </a:fld>
            <a:endParaRPr lang="ru-RU"/>
          </a:p>
        </p:txBody>
      </p:sp>
    </p:spTree>
    <p:extLst>
      <p:ext uri="{BB962C8B-B14F-4D97-AF65-F5344CB8AC3E}">
        <p14:creationId xmlns:p14="http://schemas.microsoft.com/office/powerpoint/2010/main" val="99406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6C79A5-AE26-4A9B-9B84-9EB7C4239820}" type="datetimeFigureOut">
              <a:rPr lang="ru-RU" smtClean="0"/>
              <a:t>31.01.2018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C48BCB-AD34-46C5-BE3C-FE81D09E8F32}" type="slidenum">
              <a:rPr lang="ru-RU" smtClean="0"/>
              <a:t>‹#›</a:t>
            </a:fld>
            <a:endParaRPr lang="ru-RU"/>
          </a:p>
        </p:txBody>
      </p:sp>
    </p:spTree>
    <p:extLst>
      <p:ext uri="{BB962C8B-B14F-4D97-AF65-F5344CB8AC3E}">
        <p14:creationId xmlns:p14="http://schemas.microsoft.com/office/powerpoint/2010/main" val="135786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6C79A5-AE26-4A9B-9B84-9EB7C4239820}" type="datetimeFigureOut">
              <a:rPr lang="ru-RU" smtClean="0"/>
              <a:t>31.01.2018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C48BCB-AD34-46C5-BE3C-FE81D09E8F32}" type="slidenum">
              <a:rPr lang="ru-RU" smtClean="0"/>
              <a:t>‹#›</a:t>
            </a:fld>
            <a:endParaRPr lang="ru-RU"/>
          </a:p>
        </p:txBody>
      </p:sp>
    </p:spTree>
    <p:extLst>
      <p:ext uri="{BB962C8B-B14F-4D97-AF65-F5344CB8AC3E}">
        <p14:creationId xmlns:p14="http://schemas.microsoft.com/office/powerpoint/2010/main" val="192342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C79A5-AE26-4A9B-9B84-9EB7C4239820}" type="datetimeFigureOut">
              <a:rPr lang="ru-RU" smtClean="0"/>
              <a:t>31.01.2018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C48BCB-AD34-46C5-BE3C-FE81D09E8F32}" type="slidenum">
              <a:rPr lang="ru-RU" smtClean="0"/>
              <a:t>‹#›</a:t>
            </a:fld>
            <a:endParaRPr lang="ru-RU"/>
          </a:p>
        </p:txBody>
      </p:sp>
    </p:spTree>
    <p:extLst>
      <p:ext uri="{BB962C8B-B14F-4D97-AF65-F5344CB8AC3E}">
        <p14:creationId xmlns:p14="http://schemas.microsoft.com/office/powerpoint/2010/main" val="93182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6C79A5-AE26-4A9B-9B84-9EB7C4239820}" type="datetimeFigureOut">
              <a:rPr lang="ru-RU" smtClean="0"/>
              <a:t>31.01.2018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CC48BCB-AD34-46C5-BE3C-FE81D09E8F32}"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071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A6C79A5-AE26-4A9B-9B84-9EB7C4239820}" type="datetimeFigureOut">
              <a:rPr lang="ru-RU" smtClean="0"/>
              <a:t>31.01.2018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CC48BCB-AD34-46C5-BE3C-FE81D09E8F32}"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945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A6C79A5-AE26-4A9B-9B84-9EB7C4239820}" type="datetimeFigureOut">
              <a:rPr lang="ru-RU" smtClean="0"/>
              <a:t>31.01.2018</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CC48BCB-AD34-46C5-BE3C-FE81D09E8F32}"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8898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797" y="3164407"/>
            <a:ext cx="9453092" cy="2393264"/>
          </a:xfrm>
        </p:spPr>
        <p:txBody>
          <a:bodyPr/>
          <a:lstStyle/>
          <a:p>
            <a:pPr>
              <a:lnSpc>
                <a:spcPct val="100000"/>
              </a:lnSpc>
            </a:pPr>
            <a:r>
              <a:rPr lang="ru-RU" sz="4400" dirty="0" smtClean="0">
                <a:solidFill>
                  <a:srgbClr val="002060"/>
                </a:solidFill>
                <a:latin typeface="Franklin Gothic Medium" panose="020B0603020102020204" pitchFamily="34" charset="0"/>
              </a:rPr>
              <a:t/>
            </a:r>
            <a:br>
              <a:rPr lang="ru-RU" sz="4400" dirty="0" smtClean="0">
                <a:solidFill>
                  <a:srgbClr val="002060"/>
                </a:solidFill>
                <a:latin typeface="Franklin Gothic Medium" panose="020B0603020102020204" pitchFamily="34" charset="0"/>
              </a:rPr>
            </a:br>
            <a:r>
              <a:rPr lang="ru-RU" sz="4400" dirty="0" smtClean="0">
                <a:solidFill>
                  <a:schemeClr val="tx1"/>
                </a:solidFill>
                <a:latin typeface="Franklin Gothic Medium" panose="020B0603020102020204" pitchFamily="34" charset="0"/>
              </a:rPr>
              <a:t>методическое объединение учителей физической культуры</a:t>
            </a:r>
            <a:br>
              <a:rPr lang="ru-RU" sz="4400" dirty="0" smtClean="0">
                <a:solidFill>
                  <a:schemeClr val="tx1"/>
                </a:solidFill>
                <a:latin typeface="Franklin Gothic Medium" panose="020B0603020102020204" pitchFamily="34" charset="0"/>
              </a:rPr>
            </a:br>
            <a:r>
              <a:rPr lang="ru-RU" sz="4400" dirty="0" smtClean="0">
                <a:solidFill>
                  <a:schemeClr val="tx1"/>
                </a:solidFill>
                <a:latin typeface="Franklin Gothic Medium" panose="020B0603020102020204" pitchFamily="34" charset="0"/>
              </a:rPr>
              <a:t>г. </a:t>
            </a:r>
            <a:r>
              <a:rPr lang="ru-RU" sz="4400" dirty="0" err="1" smtClean="0">
                <a:solidFill>
                  <a:schemeClr val="tx1"/>
                </a:solidFill>
                <a:latin typeface="Franklin Gothic Medium" panose="020B0603020102020204" pitchFamily="34" charset="0"/>
              </a:rPr>
              <a:t>Южно-сахалинск</a:t>
            </a:r>
            <a:r>
              <a:rPr lang="ru-RU" sz="4400" dirty="0">
                <a:solidFill>
                  <a:schemeClr val="tx1"/>
                </a:solidFill>
                <a:latin typeface="Franklin Gothic Medium" panose="020B0603020102020204" pitchFamily="34" charset="0"/>
              </a:rPr>
              <a:t/>
            </a:r>
            <a:br>
              <a:rPr lang="ru-RU" sz="4400" dirty="0">
                <a:solidFill>
                  <a:schemeClr val="tx1"/>
                </a:solidFill>
                <a:latin typeface="Franklin Gothic Medium" panose="020B0603020102020204" pitchFamily="34" charset="0"/>
              </a:rPr>
            </a:br>
            <a:r>
              <a:rPr lang="ru-RU" sz="4800" dirty="0">
                <a:solidFill>
                  <a:schemeClr val="tx1"/>
                </a:solidFill>
                <a:latin typeface="Franklin Gothic Medium" panose="020B0603020102020204" pitchFamily="34" charset="0"/>
              </a:rPr>
              <a:t/>
            </a:r>
            <a:br>
              <a:rPr lang="ru-RU" sz="4800" dirty="0">
                <a:solidFill>
                  <a:schemeClr val="tx1"/>
                </a:solidFill>
                <a:latin typeface="Franklin Gothic Medium" panose="020B0603020102020204" pitchFamily="34" charset="0"/>
              </a:rPr>
            </a:br>
            <a:endParaRPr lang="ru-RU" dirty="0">
              <a:solidFill>
                <a:schemeClr val="tx1"/>
              </a:solidFill>
            </a:endParaRPr>
          </a:p>
        </p:txBody>
      </p:sp>
      <p:sp>
        <p:nvSpPr>
          <p:cNvPr id="3" name="Подзаголовок 2"/>
          <p:cNvSpPr>
            <a:spLocks noGrp="1"/>
          </p:cNvSpPr>
          <p:nvPr>
            <p:ph type="subTitle" idx="1"/>
          </p:nvPr>
        </p:nvSpPr>
        <p:spPr>
          <a:xfrm>
            <a:off x="1403797" y="3889421"/>
            <a:ext cx="9607640" cy="1803042"/>
          </a:xfrm>
        </p:spPr>
        <p:txBody>
          <a:bodyPr>
            <a:normAutofit fontScale="62500" lnSpcReduction="20000"/>
          </a:bodyPr>
          <a:lstStyle/>
          <a:p>
            <a:r>
              <a:rPr lang="ru-RU" sz="4400" dirty="0" smtClean="0">
                <a:solidFill>
                  <a:schemeClr val="tx1"/>
                </a:solidFill>
                <a:latin typeface="Franklin Gothic Medium" panose="020B0603020102020204" pitchFamily="34" charset="0"/>
              </a:rPr>
              <a:t>                    ДАТА </a:t>
            </a:r>
            <a:r>
              <a:rPr lang="ru-RU" sz="4400" dirty="0">
                <a:solidFill>
                  <a:schemeClr val="tx1"/>
                </a:solidFill>
                <a:latin typeface="Franklin Gothic Medium" panose="020B0603020102020204" pitchFamily="34" charset="0"/>
              </a:rPr>
              <a:t>ПРОВЕДЕНИЯ: </a:t>
            </a:r>
            <a:r>
              <a:rPr lang="ru-RU" sz="4400" dirty="0" smtClean="0">
                <a:solidFill>
                  <a:schemeClr val="tx1"/>
                </a:solidFill>
                <a:latin typeface="Franklin Gothic Medium" panose="020B0603020102020204" pitchFamily="34" charset="0"/>
              </a:rPr>
              <a:t>31.01.2018 </a:t>
            </a:r>
            <a:r>
              <a:rPr lang="ru-RU" sz="4400" dirty="0">
                <a:solidFill>
                  <a:schemeClr val="tx1"/>
                </a:solidFill>
                <a:latin typeface="Franklin Gothic Medium" panose="020B0603020102020204" pitchFamily="34" charset="0"/>
              </a:rPr>
              <a:t>Г.</a:t>
            </a:r>
            <a:br>
              <a:rPr lang="ru-RU" sz="4400" dirty="0">
                <a:solidFill>
                  <a:schemeClr val="tx1"/>
                </a:solidFill>
                <a:latin typeface="Franklin Gothic Medium" panose="020B0603020102020204" pitchFamily="34" charset="0"/>
              </a:rPr>
            </a:br>
            <a:r>
              <a:rPr lang="ru-RU" sz="4400" dirty="0">
                <a:solidFill>
                  <a:schemeClr val="tx1"/>
                </a:solidFill>
                <a:latin typeface="Franklin Gothic Medium" panose="020B0603020102020204" pitchFamily="34" charset="0"/>
              </a:rPr>
              <a:t>                            МЕСТО ПРОВЕДЕНИЯ: МАОУ Лицей №</a:t>
            </a:r>
            <a:r>
              <a:rPr lang="ru-RU" sz="4400" dirty="0" smtClean="0">
                <a:solidFill>
                  <a:schemeClr val="tx1"/>
                </a:solidFill>
                <a:latin typeface="Franklin Gothic Medium" panose="020B0603020102020204" pitchFamily="34" charset="0"/>
              </a:rPr>
              <a:t>1</a:t>
            </a:r>
          </a:p>
          <a:p>
            <a:r>
              <a:rPr lang="ru-RU" sz="4400" dirty="0" smtClean="0">
                <a:solidFill>
                  <a:schemeClr val="tx1"/>
                </a:solidFill>
                <a:latin typeface="Franklin Gothic Medium" panose="020B0603020102020204" pitchFamily="34" charset="0"/>
              </a:rPr>
              <a:t>                                                     </a:t>
            </a:r>
            <a:r>
              <a:rPr lang="ru-RU" sz="4400" dirty="0">
                <a:solidFill>
                  <a:schemeClr val="tx1"/>
                </a:solidFill>
                <a:latin typeface="Franklin Gothic Medium" panose="020B0603020102020204" pitchFamily="34" charset="0"/>
              </a:rPr>
              <a:t>ул. Комсомольская 191а </a:t>
            </a:r>
            <a:br>
              <a:rPr lang="ru-RU" sz="4400" dirty="0">
                <a:solidFill>
                  <a:schemeClr val="tx1"/>
                </a:solidFill>
                <a:latin typeface="Franklin Gothic Medium" panose="020B0603020102020204" pitchFamily="34" charset="0"/>
              </a:rPr>
            </a:br>
            <a:r>
              <a:rPr lang="ru-RU" sz="4400" dirty="0" smtClean="0">
                <a:solidFill>
                  <a:schemeClr val="tx1"/>
                </a:solidFill>
                <a:latin typeface="Franklin Gothic Medium" panose="020B0603020102020204" pitchFamily="34" charset="0"/>
              </a:rPr>
              <a:t>                                                          </a:t>
            </a:r>
            <a:r>
              <a:rPr lang="ru-RU" sz="4400" dirty="0" err="1">
                <a:solidFill>
                  <a:schemeClr val="tx1"/>
                </a:solidFill>
                <a:latin typeface="Franklin Gothic Medium" panose="020B0603020102020204" pitchFamily="34" charset="0"/>
              </a:rPr>
              <a:t>Рук.МО</a:t>
            </a:r>
            <a:r>
              <a:rPr lang="ru-RU" sz="4400" dirty="0">
                <a:solidFill>
                  <a:schemeClr val="tx1"/>
                </a:solidFill>
                <a:latin typeface="Franklin Gothic Medium" panose="020B0603020102020204" pitchFamily="34" charset="0"/>
              </a:rPr>
              <a:t>: Мошкова М.Ю</a:t>
            </a:r>
            <a:r>
              <a:rPr lang="ru-RU" sz="2000" dirty="0">
                <a:solidFill>
                  <a:schemeClr val="tx1"/>
                </a:solidFill>
                <a:latin typeface="Franklin Gothic Medium" panose="020B0603020102020204" pitchFamily="34" charset="0"/>
              </a:rPr>
              <a:t>.</a:t>
            </a:r>
            <a:endParaRPr lang="ru-RU" dirty="0">
              <a:solidFill>
                <a:schemeClr val="tx1"/>
              </a:solidFill>
            </a:endParaRPr>
          </a:p>
        </p:txBody>
      </p:sp>
    </p:spTree>
    <p:extLst>
      <p:ext uri="{BB962C8B-B14F-4D97-AF65-F5344CB8AC3E}">
        <p14:creationId xmlns:p14="http://schemas.microsoft.com/office/powerpoint/2010/main" val="320351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6291" y="187036"/>
            <a:ext cx="10172700" cy="509155"/>
          </a:xfrm>
        </p:spPr>
        <p:txBody>
          <a:bodyPr>
            <a:normAutofit fontScale="90000"/>
          </a:bodyPr>
          <a:lstStyle/>
          <a:p>
            <a:pPr algn="ctr"/>
            <a:r>
              <a:rPr lang="ru-RU" sz="3200" b="1" dirty="0" err="1" smtClean="0">
                <a:solidFill>
                  <a:schemeClr val="tx1"/>
                </a:solidFill>
                <a:latin typeface="Arial" panose="020B0604020202020204" pitchFamily="34" charset="0"/>
                <a:cs typeface="Arial" panose="020B0604020202020204" pitchFamily="34" charset="0"/>
              </a:rPr>
              <a:t>В.И.Лях</a:t>
            </a:r>
            <a:r>
              <a:rPr lang="ru-RU" sz="3200" b="1" dirty="0" smtClean="0">
                <a:solidFill>
                  <a:schemeClr val="tx1"/>
                </a:solidFill>
                <a:latin typeface="Arial" panose="020B0604020202020204" pitchFamily="34" charset="0"/>
                <a:cs typeface="Arial" panose="020B0604020202020204" pitchFamily="34" charset="0"/>
              </a:rPr>
              <a:t>. Учебно-методический комплекс. 5-9 класс.</a:t>
            </a:r>
            <a:endParaRPr lang="ru-RU" sz="3200" b="1" dirty="0">
              <a:solidFill>
                <a:schemeClr val="tx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6688" y="696191"/>
            <a:ext cx="6590242" cy="5943600"/>
          </a:xfrm>
          <a:prstGeom prst="rect">
            <a:avLst/>
          </a:prstGeom>
          <a:ln>
            <a:solidFill>
              <a:schemeClr val="tx1"/>
            </a:solidFill>
          </a:ln>
        </p:spPr>
      </p:pic>
    </p:spTree>
    <p:extLst>
      <p:ext uri="{BB962C8B-B14F-4D97-AF65-F5344CB8AC3E}">
        <p14:creationId xmlns:p14="http://schemas.microsoft.com/office/powerpoint/2010/main" val="428201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0436" y="779319"/>
            <a:ext cx="3190009" cy="550718"/>
          </a:xfrm>
        </p:spPr>
        <p:txBody>
          <a:bodyPr>
            <a:normAutofit fontScale="90000"/>
          </a:bodyPr>
          <a:lstStyle/>
          <a:p>
            <a:r>
              <a:rPr lang="ru-RU" sz="3200" b="1" dirty="0" smtClean="0">
                <a:solidFill>
                  <a:schemeClr val="tx1"/>
                </a:solidFill>
                <a:latin typeface="Arial" panose="020B0604020202020204" pitchFamily="34" charset="0"/>
                <a:cs typeface="Arial" panose="020B0604020202020204" pitchFamily="34" charset="0"/>
              </a:rPr>
              <a:t>УМК. 10-11 </a:t>
            </a:r>
            <a:r>
              <a:rPr lang="ru-RU" sz="2800" b="1" dirty="0" smtClean="0">
                <a:solidFill>
                  <a:schemeClr val="tx1"/>
                </a:solidFill>
                <a:latin typeface="Arial" panose="020B0604020202020204" pitchFamily="34" charset="0"/>
                <a:cs typeface="Arial" panose="020B0604020202020204" pitchFamily="34" charset="0"/>
              </a:rPr>
              <a:t>класс</a:t>
            </a:r>
            <a:r>
              <a:rPr lang="ru-RU" sz="3200" b="1" dirty="0" smtClean="0">
                <a:solidFill>
                  <a:schemeClr val="tx1"/>
                </a:solidFill>
                <a:latin typeface="Arial" panose="020B0604020202020204" pitchFamily="34" charset="0"/>
                <a:cs typeface="Arial" panose="020B0604020202020204" pitchFamily="34" charset="0"/>
              </a:rPr>
              <a:t>.</a:t>
            </a:r>
            <a:endParaRPr lang="ru-RU" sz="3200" b="1"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08" y="1560914"/>
            <a:ext cx="8198428" cy="4164613"/>
          </a:xfrm>
          <a:prstGeom prst="rect">
            <a:avLst/>
          </a:prstGeom>
          <a:ln>
            <a:solidFill>
              <a:schemeClr val="tx1"/>
            </a:solidFill>
          </a:ln>
        </p:spPr>
      </p:pic>
      <p:pic>
        <p:nvPicPr>
          <p:cNvPr id="5" name="Рисунок 4" descr="47153b_3ef39a1d1fb841c5a4c89e797e9c6d14.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1819" t="18021" r="44432" b="1557"/>
          <a:stretch/>
        </p:blipFill>
        <p:spPr>
          <a:xfrm>
            <a:off x="9102436" y="1560914"/>
            <a:ext cx="2815936" cy="4164613"/>
          </a:xfrm>
          <a:prstGeom prst="rect">
            <a:avLst/>
          </a:prstGeom>
          <a:ln>
            <a:solidFill>
              <a:schemeClr val="tx1"/>
            </a:solidFill>
          </a:ln>
        </p:spPr>
      </p:pic>
    </p:spTree>
    <p:extLst>
      <p:ext uri="{BB962C8B-B14F-4D97-AF65-F5344CB8AC3E}">
        <p14:creationId xmlns:p14="http://schemas.microsoft.com/office/powerpoint/2010/main" val="92168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5801" y="215995"/>
            <a:ext cx="11180618" cy="1446550"/>
          </a:xfrm>
          <a:prstGeom prst="rect">
            <a:avLst/>
          </a:prstGeom>
        </p:spPr>
        <p:txBody>
          <a:bodyPr wrap="square">
            <a:spAutoFit/>
          </a:bodyPr>
          <a:lstStyle/>
          <a:p>
            <a:pPr marL="342900" lvl="0" indent="-342900">
              <a:buFont typeface="Wingdings" panose="05000000000000000000" pitchFamily="2" charset="2"/>
              <a:buChar char="v"/>
            </a:pPr>
            <a:r>
              <a:rPr lang="ru-RU" sz="2200" b="1" dirty="0">
                <a:solidFill>
                  <a:prstClr val="black"/>
                </a:solidFill>
              </a:rPr>
              <a:t> </a:t>
            </a:r>
            <a:r>
              <a:rPr lang="ru-RU" sz="2200" b="1" dirty="0">
                <a:solidFill>
                  <a:srgbClr val="FF0000"/>
                </a:solidFill>
              </a:rPr>
              <a:t>Для 8-11 классов!!! </a:t>
            </a:r>
            <a:r>
              <a:rPr lang="ru-RU" sz="2200" b="1" dirty="0" smtClean="0">
                <a:solidFill>
                  <a:srgbClr val="FF0000"/>
                </a:solidFill>
              </a:rPr>
              <a:t>Не ФГОС!!! </a:t>
            </a:r>
            <a:r>
              <a:rPr lang="ru-RU" sz="2200" b="1" dirty="0" smtClean="0">
                <a:solidFill>
                  <a:prstClr val="black"/>
                </a:solidFill>
              </a:rPr>
              <a:t>Лях </a:t>
            </a:r>
            <a:r>
              <a:rPr lang="ru-RU" sz="2200" b="1" dirty="0">
                <a:solidFill>
                  <a:prstClr val="black"/>
                </a:solidFill>
              </a:rPr>
              <a:t>В. И. </a:t>
            </a:r>
            <a:r>
              <a:rPr lang="ru-RU" sz="2200" dirty="0">
                <a:solidFill>
                  <a:prstClr val="black"/>
                </a:solidFill>
              </a:rPr>
              <a:t>Программы </a:t>
            </a:r>
            <a:r>
              <a:rPr lang="ru-RU" sz="2200" dirty="0" smtClean="0">
                <a:solidFill>
                  <a:prstClr val="black"/>
                </a:solidFill>
              </a:rPr>
              <a:t>общеобразовательных учреждений</a:t>
            </a:r>
            <a:r>
              <a:rPr lang="ru-RU" sz="2200" dirty="0">
                <a:solidFill>
                  <a:prstClr val="black"/>
                </a:solidFill>
              </a:rPr>
              <a:t>: комплексная программа физического воспитания учащихся </a:t>
            </a:r>
            <a:r>
              <a:rPr lang="ru-RU" sz="2200" dirty="0" smtClean="0">
                <a:solidFill>
                  <a:prstClr val="black"/>
                </a:solidFill>
              </a:rPr>
              <a:t>1—11 </a:t>
            </a:r>
            <a:r>
              <a:rPr lang="ru-RU" sz="2200" dirty="0">
                <a:solidFill>
                  <a:prstClr val="black"/>
                </a:solidFill>
              </a:rPr>
              <a:t>классов / В. И. Лях, А. А. </a:t>
            </a:r>
            <a:r>
              <a:rPr lang="ru-RU" sz="2200" dirty="0" err="1">
                <a:solidFill>
                  <a:prstClr val="black"/>
                </a:solidFill>
              </a:rPr>
              <a:t>Зданевич</a:t>
            </a:r>
            <a:r>
              <a:rPr lang="ru-RU" sz="2200" dirty="0">
                <a:solidFill>
                  <a:prstClr val="black"/>
                </a:solidFill>
              </a:rPr>
              <a:t>. — 9-е изд. </a:t>
            </a:r>
            <a:r>
              <a:rPr lang="ru-RU" sz="2200" dirty="0" smtClean="0">
                <a:solidFill>
                  <a:prstClr val="black"/>
                </a:solidFill>
              </a:rPr>
              <a:t>- </a:t>
            </a:r>
            <a:r>
              <a:rPr lang="ru-RU" sz="2200" dirty="0">
                <a:solidFill>
                  <a:prstClr val="black"/>
                </a:solidFill>
              </a:rPr>
              <a:t>М.: Просвещение, 2012.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791" y="1662545"/>
            <a:ext cx="3106330" cy="4873336"/>
          </a:xfrm>
          <a:prstGeom prst="rect">
            <a:avLst/>
          </a:prstGeom>
        </p:spPr>
      </p:pic>
    </p:spTree>
    <p:extLst>
      <p:ext uri="{BB962C8B-B14F-4D97-AF65-F5344CB8AC3E}">
        <p14:creationId xmlns:p14="http://schemas.microsoft.com/office/powerpoint/2010/main" val="131869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7153b_3ef39a1d1fb841c5a4c89e797e9c6d14.pdf - Adobe Acrobat Reader DC"/>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2187" t="40185" r="31647" b="39234"/>
          <a:stretch/>
        </p:blipFill>
        <p:spPr>
          <a:xfrm>
            <a:off x="1298861" y="3241964"/>
            <a:ext cx="9933709" cy="2182091"/>
          </a:xfrm>
          <a:prstGeom prst="rect">
            <a:avLst/>
          </a:prstGeom>
          <a:ln>
            <a:solidFill>
              <a:schemeClr val="tx1"/>
            </a:solidFill>
          </a:ln>
        </p:spPr>
      </p:pic>
      <p:sp>
        <p:nvSpPr>
          <p:cNvPr id="5" name="Прямоугольник 4"/>
          <p:cNvSpPr/>
          <p:nvPr/>
        </p:nvSpPr>
        <p:spPr>
          <a:xfrm>
            <a:off x="1298861" y="730011"/>
            <a:ext cx="9933709" cy="2677656"/>
          </a:xfrm>
          <a:prstGeom prst="rect">
            <a:avLst/>
          </a:prstGeom>
        </p:spPr>
        <p:txBody>
          <a:bodyPr wrap="square">
            <a:spAutoFit/>
          </a:bodyPr>
          <a:lstStyle/>
          <a:p>
            <a:pPr lvl="0" algn="ctr"/>
            <a:r>
              <a:rPr lang="ru-RU" sz="2800" b="1" dirty="0" smtClean="0">
                <a:solidFill>
                  <a:prstClr val="black"/>
                </a:solidFill>
                <a:latin typeface="Arial" panose="020B0604020202020204" pitchFamily="34" charset="0"/>
                <a:cs typeface="Arial" panose="020B0604020202020204" pitchFamily="34" charset="0"/>
              </a:rPr>
              <a:t>Методические </a:t>
            </a:r>
            <a:r>
              <a:rPr lang="ru-RU" sz="2800" b="1" dirty="0">
                <a:solidFill>
                  <a:prstClr val="black"/>
                </a:solidFill>
                <a:latin typeface="Arial" panose="020B0604020202020204" pitchFamily="34" charset="0"/>
                <a:cs typeface="Arial" panose="020B0604020202020204" pitchFamily="34" charset="0"/>
              </a:rPr>
              <a:t>рекомендации. 10-11 классы: </a:t>
            </a:r>
            <a:endParaRPr lang="ru-RU" sz="2800" b="1" dirty="0" smtClean="0">
              <a:solidFill>
                <a:prstClr val="black"/>
              </a:solidFill>
              <a:latin typeface="Arial" panose="020B0604020202020204" pitchFamily="34" charset="0"/>
              <a:cs typeface="Arial" panose="020B0604020202020204" pitchFamily="34" charset="0"/>
            </a:endParaRPr>
          </a:p>
          <a:p>
            <a:pPr lvl="0" algn="ctr"/>
            <a:r>
              <a:rPr lang="ru-RU" sz="2400" dirty="0" smtClean="0">
                <a:solidFill>
                  <a:prstClr val="black"/>
                </a:solidFill>
                <a:latin typeface="Arial" panose="020B0604020202020204" pitchFamily="34" charset="0"/>
                <a:cs typeface="Arial" panose="020B0604020202020204" pitchFamily="34" charset="0"/>
              </a:rPr>
              <a:t>пособие </a:t>
            </a:r>
            <a:r>
              <a:rPr lang="ru-RU" sz="2400" dirty="0">
                <a:solidFill>
                  <a:prstClr val="black"/>
                </a:solidFill>
                <a:latin typeface="Arial" panose="020B0604020202020204" pitchFamily="34" charset="0"/>
                <a:cs typeface="Arial" panose="020B0604020202020204" pitchFamily="34" charset="0"/>
              </a:rPr>
              <a:t>для учителей </a:t>
            </a:r>
            <a:r>
              <a:rPr lang="ru-RU" sz="2400" dirty="0" err="1">
                <a:solidFill>
                  <a:prstClr val="black"/>
                </a:solidFill>
                <a:latin typeface="Arial" panose="020B0604020202020204" pitchFamily="34" charset="0"/>
                <a:cs typeface="Arial" panose="020B0604020202020204" pitchFamily="34" charset="0"/>
              </a:rPr>
              <a:t>общеобразоват</a:t>
            </a:r>
            <a:r>
              <a:rPr lang="ru-RU" sz="2400" dirty="0">
                <a:solidFill>
                  <a:prstClr val="black"/>
                </a:solidFill>
                <a:latin typeface="Arial" panose="020B0604020202020204" pitchFamily="34" charset="0"/>
                <a:cs typeface="Arial" panose="020B0604020202020204" pitchFamily="34" charset="0"/>
              </a:rPr>
              <a:t>. организаций/ </a:t>
            </a:r>
            <a:r>
              <a:rPr lang="ru-RU" sz="2400" dirty="0" err="1">
                <a:solidFill>
                  <a:prstClr val="black"/>
                </a:solidFill>
                <a:latin typeface="Arial" panose="020B0604020202020204" pitchFamily="34" charset="0"/>
                <a:cs typeface="Arial" panose="020B0604020202020204" pitchFamily="34" charset="0"/>
              </a:rPr>
              <a:t>В.И.Лях</a:t>
            </a:r>
            <a:r>
              <a:rPr lang="ru-RU" sz="2400" dirty="0">
                <a:solidFill>
                  <a:prstClr val="black"/>
                </a:solidFill>
                <a:latin typeface="Arial" panose="020B0604020202020204" pitchFamily="34" charset="0"/>
                <a:cs typeface="Arial" panose="020B0604020202020204" pitchFamily="34" charset="0"/>
              </a:rPr>
              <a:t>. М: Просвещение, 2017. – 191 с</a:t>
            </a:r>
            <a:r>
              <a:rPr lang="ru-RU" sz="2400" dirty="0" smtClean="0">
                <a:solidFill>
                  <a:prstClr val="black"/>
                </a:solidFill>
                <a:latin typeface="Arial" panose="020B0604020202020204" pitchFamily="34" charset="0"/>
                <a:cs typeface="Arial" panose="020B0604020202020204" pitchFamily="34" charset="0"/>
              </a:rPr>
              <a:t>.</a:t>
            </a:r>
          </a:p>
          <a:p>
            <a:pPr lvl="0" algn="ctr"/>
            <a:r>
              <a:rPr lang="ru-RU" sz="2400" dirty="0" smtClean="0">
                <a:solidFill>
                  <a:prstClr val="black"/>
                </a:solidFill>
                <a:latin typeface="Arial" panose="020B0604020202020204" pitchFamily="34" charset="0"/>
                <a:cs typeface="Arial" panose="020B0604020202020204" pitchFamily="34" charset="0"/>
              </a:rPr>
              <a:t>(</a:t>
            </a:r>
            <a:r>
              <a:rPr lang="ru-RU" sz="2400" dirty="0">
                <a:solidFill>
                  <a:prstClr val="black"/>
                </a:solidFill>
                <a:latin typeface="Arial" panose="020B0604020202020204" pitchFamily="34" charset="0"/>
                <a:cs typeface="Arial" panose="020B0604020202020204" pitchFamily="34" charset="0"/>
              </a:rPr>
              <a:t>можно </a:t>
            </a:r>
            <a:r>
              <a:rPr lang="ru-RU" sz="2400" dirty="0" smtClean="0">
                <a:solidFill>
                  <a:prstClr val="black"/>
                </a:solidFill>
                <a:latin typeface="Arial" panose="020B0604020202020204" pitchFamily="34" charset="0"/>
                <a:cs typeface="Arial" panose="020B0604020202020204" pitchFamily="34" charset="0"/>
              </a:rPr>
              <a:t>скачать </a:t>
            </a:r>
            <a:r>
              <a:rPr lang="ru-RU" sz="2400" dirty="0" smtClean="0">
                <a:solidFill>
                  <a:srgbClr val="FF0000"/>
                </a:solidFill>
                <a:latin typeface="Arial" panose="020B0604020202020204" pitchFamily="34" charset="0"/>
                <a:cs typeface="Arial" panose="020B0604020202020204" pitchFamily="34" charset="0"/>
              </a:rPr>
              <a:t>http</a:t>
            </a:r>
            <a:r>
              <a:rPr lang="ru-RU" sz="2400" dirty="0">
                <a:solidFill>
                  <a:srgbClr val="FF0000"/>
                </a:solidFill>
                <a:latin typeface="Arial" panose="020B0604020202020204" pitchFamily="34" charset="0"/>
                <a:cs typeface="Arial" panose="020B0604020202020204" pitchFamily="34" charset="0"/>
              </a:rPr>
              <a:t>://marinamoshkova.wixsite.com/mysite-1 </a:t>
            </a:r>
            <a:r>
              <a:rPr lang="ru-RU" sz="2400" dirty="0">
                <a:solidFill>
                  <a:prstClr val="black"/>
                </a:solidFill>
                <a:latin typeface="Arial" panose="020B0604020202020204" pitchFamily="34" charset="0"/>
                <a:cs typeface="Arial" panose="020B0604020202020204" pitchFamily="34" charset="0"/>
              </a:rPr>
              <a:t/>
            </a:r>
            <a:br>
              <a:rPr lang="ru-RU" sz="2400" dirty="0">
                <a:solidFill>
                  <a:prstClr val="black"/>
                </a:solidFill>
                <a:latin typeface="Arial" panose="020B0604020202020204" pitchFamily="34" charset="0"/>
                <a:cs typeface="Arial" panose="020B0604020202020204" pitchFamily="34" charset="0"/>
              </a:rPr>
            </a:br>
            <a:r>
              <a:rPr lang="ru-RU" sz="2400" dirty="0">
                <a:solidFill>
                  <a:prstClr val="black"/>
                </a:solidFill>
                <a:latin typeface="Arial" panose="020B0604020202020204" pitchFamily="34" charset="0"/>
                <a:cs typeface="Arial" panose="020B0604020202020204" pitchFamily="34" charset="0"/>
              </a:rPr>
              <a:t>нормативные документы - учебные </a:t>
            </a:r>
            <a:r>
              <a:rPr lang="ru-RU" sz="2400" dirty="0" smtClean="0">
                <a:solidFill>
                  <a:prstClr val="black"/>
                </a:solidFill>
                <a:latin typeface="Arial" panose="020B0604020202020204" pitchFamily="34" charset="0"/>
                <a:cs typeface="Arial" panose="020B0604020202020204" pitchFamily="34" charset="0"/>
              </a:rPr>
              <a:t>пособия)</a:t>
            </a:r>
          </a:p>
          <a:p>
            <a:pPr lvl="0" algn="ctr"/>
            <a:endParaRPr lang="ru-RU" sz="2400" dirty="0">
              <a:solidFill>
                <a:prstClr val="black"/>
              </a:solidFill>
              <a:latin typeface="Arial" panose="020B0604020202020204" pitchFamily="34" charset="0"/>
              <a:cs typeface="Arial" panose="020B0604020202020204" pitchFamily="34" charset="0"/>
            </a:endParaRPr>
          </a:p>
          <a:p>
            <a:pPr lvl="0"/>
            <a:endParaRPr lang="ru-RU"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07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7153b_3ef39a1d1fb841c5a4c89e797e9c6d14.pdf - Adobe Acrobat Reader DC"/>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4695" t="20979" r="31195" b="8502"/>
          <a:stretch/>
        </p:blipFill>
        <p:spPr>
          <a:xfrm>
            <a:off x="3779208" y="1971"/>
            <a:ext cx="5447920" cy="6856029"/>
          </a:xfrm>
          <a:prstGeom prst="rect">
            <a:avLst/>
          </a:prstGeom>
          <a:ln>
            <a:solidFill>
              <a:schemeClr val="tx1"/>
            </a:solidFill>
          </a:ln>
        </p:spPr>
      </p:pic>
    </p:spTree>
    <p:extLst>
      <p:ext uri="{BB962C8B-B14F-4D97-AF65-F5344CB8AC3E}">
        <p14:creationId xmlns:p14="http://schemas.microsoft.com/office/powerpoint/2010/main" val="188805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263" y="685799"/>
            <a:ext cx="10775372" cy="5777346"/>
          </a:xfrm>
        </p:spPr>
        <p:txBody>
          <a:bodyPr>
            <a:normAutofit/>
          </a:bodyPr>
          <a:lstStyle/>
          <a:p>
            <a:pPr algn="ctr">
              <a:lnSpc>
                <a:spcPct val="100000"/>
              </a:lnSpc>
            </a:pPr>
            <a:r>
              <a:rPr lang="ru-RU" sz="3600" dirty="0" smtClean="0">
                <a:solidFill>
                  <a:schemeClr val="tx1"/>
                </a:solidFill>
                <a:latin typeface="Arial" panose="020B0604020202020204" pitchFamily="34" charset="0"/>
                <a:cs typeface="Arial" panose="020B0604020202020204" pitchFamily="34" charset="0"/>
              </a:rPr>
              <a:t>Д.Ю</a:t>
            </a:r>
            <a:r>
              <a:rPr lang="ru-RU" sz="3600" dirty="0">
                <a:solidFill>
                  <a:schemeClr val="tx1"/>
                </a:solidFill>
                <a:latin typeface="Arial" panose="020B0604020202020204" pitchFamily="34" charset="0"/>
                <a:cs typeface="Arial" panose="020B0604020202020204" pitchFamily="34" charset="0"/>
              </a:rPr>
              <a:t>. </a:t>
            </a:r>
            <a:r>
              <a:rPr lang="ru-RU" sz="3600" dirty="0" smtClean="0">
                <a:solidFill>
                  <a:schemeClr val="tx1"/>
                </a:solidFill>
                <a:latin typeface="Arial" panose="020B0604020202020204" pitchFamily="34" charset="0"/>
                <a:cs typeface="Arial" panose="020B0604020202020204" pitchFamily="34" charset="0"/>
              </a:rPr>
              <a:t>Усенков </a:t>
            </a:r>
            <a:br>
              <a:rPr lang="ru-RU" sz="3600" dirty="0" smtClean="0">
                <a:solidFill>
                  <a:schemeClr val="tx1"/>
                </a:solidFill>
                <a:latin typeface="Arial" panose="020B0604020202020204" pitchFamily="34" charset="0"/>
                <a:cs typeface="Arial" panose="020B0604020202020204" pitchFamily="34" charset="0"/>
              </a:rPr>
            </a:br>
            <a:r>
              <a:rPr lang="ru-RU" sz="3600" dirty="0" smtClean="0">
                <a:solidFill>
                  <a:schemeClr val="tx1"/>
                </a:solidFill>
                <a:latin typeface="Arial" panose="020B0604020202020204" pitchFamily="34" charset="0"/>
                <a:cs typeface="Arial" panose="020B0604020202020204" pitchFamily="34" charset="0"/>
              </a:rPr>
              <a:t>Материалы </a:t>
            </a:r>
            <a:r>
              <a:rPr lang="ru-RU" sz="3600" dirty="0">
                <a:solidFill>
                  <a:schemeClr val="tx1"/>
                </a:solidFill>
                <a:latin typeface="Arial" panose="020B0604020202020204" pitchFamily="34" charset="0"/>
                <a:cs typeface="Arial" panose="020B0604020202020204" pitchFamily="34" charset="0"/>
              </a:rPr>
              <a:t>курса «Создание презентаций в программе </a:t>
            </a:r>
            <a:r>
              <a:rPr lang="ru-RU" sz="3600" dirty="0" err="1">
                <a:solidFill>
                  <a:schemeClr val="tx1"/>
                </a:solidFill>
                <a:latin typeface="Arial" panose="020B0604020202020204" pitchFamily="34" charset="0"/>
                <a:cs typeface="Arial" panose="020B0604020202020204" pitchFamily="34" charset="0"/>
              </a:rPr>
              <a:t>PowerPoint</a:t>
            </a:r>
            <a:r>
              <a:rPr lang="ru-RU" sz="3600" dirty="0" smtClean="0">
                <a:solidFill>
                  <a:schemeClr val="tx1"/>
                </a:solidFill>
                <a:latin typeface="Arial" panose="020B0604020202020204" pitchFamily="34" charset="0"/>
                <a:cs typeface="Arial" panose="020B0604020202020204" pitchFamily="34" charset="0"/>
              </a:rPr>
              <a:t>».</a:t>
            </a:r>
            <a:r>
              <a:rPr lang="ru-RU" sz="3600" i="1" dirty="0">
                <a:solidFill>
                  <a:schemeClr val="tx1"/>
                </a:solidFill>
                <a:latin typeface="Arial" panose="020B0604020202020204" pitchFamily="34" charset="0"/>
                <a:cs typeface="Arial" panose="020B0604020202020204" pitchFamily="34" charset="0"/>
              </a:rPr>
              <a:t> </a:t>
            </a:r>
            <a:r>
              <a:rPr lang="ru-RU" sz="3600" i="1" dirty="0" smtClean="0">
                <a:solidFill>
                  <a:schemeClr val="tx1"/>
                </a:solidFill>
                <a:latin typeface="Arial" panose="020B0604020202020204" pitchFamily="34" charset="0"/>
                <a:cs typeface="Arial" panose="020B0604020202020204" pitchFamily="34" charset="0"/>
              </a:rPr>
              <a:t/>
            </a:r>
            <a:br>
              <a:rPr lang="ru-RU" sz="3600" i="1" dirty="0" smtClean="0">
                <a:solidFill>
                  <a:schemeClr val="tx1"/>
                </a:solidFill>
                <a:latin typeface="Arial" panose="020B0604020202020204" pitchFamily="34" charset="0"/>
                <a:cs typeface="Arial" panose="020B0604020202020204" pitchFamily="34" charset="0"/>
              </a:rPr>
            </a:br>
            <a:r>
              <a:rPr lang="ru-RU" sz="3600" dirty="0" smtClean="0">
                <a:solidFill>
                  <a:schemeClr val="tx1"/>
                </a:solidFill>
                <a:latin typeface="Arial" panose="020B0604020202020204" pitchFamily="34" charset="0"/>
                <a:cs typeface="Arial" panose="020B0604020202020204" pitchFamily="34" charset="0"/>
              </a:rPr>
              <a:t>Учебно-методическое </a:t>
            </a:r>
            <a:r>
              <a:rPr lang="ru-RU" sz="3600" dirty="0">
                <a:solidFill>
                  <a:schemeClr val="tx1"/>
                </a:solidFill>
                <a:latin typeface="Arial" panose="020B0604020202020204" pitchFamily="34" charset="0"/>
                <a:cs typeface="Arial" panose="020B0604020202020204" pitchFamily="34" charset="0"/>
              </a:rPr>
              <a:t>пособие</a:t>
            </a:r>
            <a:r>
              <a:rPr lang="ru-RU" sz="3600" dirty="0" smtClean="0">
                <a:solidFill>
                  <a:schemeClr val="tx1"/>
                </a:solidFill>
                <a:latin typeface="Arial" panose="020B0604020202020204" pitchFamily="34" charset="0"/>
                <a:cs typeface="Arial" panose="020B0604020202020204" pitchFamily="34" charset="0"/>
              </a:rPr>
              <a:t> </a:t>
            </a:r>
            <a:r>
              <a:rPr lang="ru-RU" sz="3600" dirty="0">
                <a:solidFill>
                  <a:schemeClr val="tx1"/>
                </a:solidFill>
                <a:latin typeface="Arial" panose="020B0604020202020204" pitchFamily="34" charset="0"/>
                <a:cs typeface="Arial" panose="020B0604020202020204" pitchFamily="34" charset="0"/>
              </a:rPr>
              <a:t>– </a:t>
            </a:r>
            <a:r>
              <a:rPr lang="ru-RU" sz="3600" dirty="0" smtClean="0">
                <a:solidFill>
                  <a:schemeClr val="tx1"/>
                </a:solidFill>
                <a:latin typeface="Arial" panose="020B0604020202020204" pitchFamily="34" charset="0"/>
                <a:cs typeface="Arial" panose="020B0604020202020204" pitchFamily="34" charset="0"/>
              </a:rPr>
              <a:t/>
            </a:r>
            <a:br>
              <a:rPr lang="ru-RU" sz="3600" dirty="0" smtClean="0">
                <a:solidFill>
                  <a:schemeClr val="tx1"/>
                </a:solidFill>
                <a:latin typeface="Arial" panose="020B0604020202020204" pitchFamily="34" charset="0"/>
                <a:cs typeface="Arial" panose="020B0604020202020204" pitchFamily="34" charset="0"/>
              </a:rPr>
            </a:br>
            <a:r>
              <a:rPr lang="ru-RU" sz="3600" dirty="0" smtClean="0">
                <a:solidFill>
                  <a:schemeClr val="tx1"/>
                </a:solidFill>
                <a:latin typeface="Arial" panose="020B0604020202020204" pitchFamily="34" charset="0"/>
                <a:cs typeface="Arial" panose="020B0604020202020204" pitchFamily="34" charset="0"/>
              </a:rPr>
              <a:t>М</a:t>
            </a:r>
            <a:r>
              <a:rPr lang="ru-RU" sz="3600" dirty="0">
                <a:solidFill>
                  <a:schemeClr val="tx1"/>
                </a:solidFill>
                <a:latin typeface="Arial" panose="020B0604020202020204" pitchFamily="34" charset="0"/>
                <a:cs typeface="Arial" panose="020B0604020202020204" pitchFamily="34" charset="0"/>
              </a:rPr>
              <a:t>.: </a:t>
            </a:r>
            <a:r>
              <a:rPr lang="ru-RU" sz="3600" dirty="0" smtClean="0">
                <a:solidFill>
                  <a:schemeClr val="tx1"/>
                </a:solidFill>
                <a:latin typeface="Arial" panose="020B0604020202020204" pitchFamily="34" charset="0"/>
                <a:cs typeface="Arial" panose="020B0604020202020204" pitchFamily="34" charset="0"/>
              </a:rPr>
              <a:t>Педагогический университет </a:t>
            </a:r>
            <a:r>
              <a:rPr lang="ru-RU" sz="3600" dirty="0">
                <a:solidFill>
                  <a:schemeClr val="tx1"/>
                </a:solidFill>
                <a:latin typeface="Arial" panose="020B0604020202020204" pitchFamily="34" charset="0"/>
                <a:cs typeface="Arial" panose="020B0604020202020204" pitchFamily="34" charset="0"/>
              </a:rPr>
              <a:t>«Первое сентября», 2013. – 120 с</a:t>
            </a:r>
            <a:r>
              <a:rPr lang="ru-RU" sz="3600" dirty="0" smtClean="0">
                <a:solidFill>
                  <a:schemeClr val="tx1"/>
                </a:solidFill>
                <a:latin typeface="Arial" panose="020B0604020202020204" pitchFamily="34" charset="0"/>
                <a:cs typeface="Arial" panose="020B0604020202020204" pitchFamily="34" charset="0"/>
              </a:rPr>
              <a:t>.</a:t>
            </a:r>
            <a:r>
              <a:rPr lang="ru-RU" sz="3600" dirty="0">
                <a:solidFill>
                  <a:schemeClr val="tx1"/>
                </a:solidFill>
                <a:latin typeface="Arial" panose="020B0604020202020204" pitchFamily="34" charset="0"/>
                <a:cs typeface="Arial" panose="020B0604020202020204" pitchFamily="34" charset="0"/>
              </a:rPr>
              <a:t/>
            </a:r>
            <a:br>
              <a:rPr lang="ru-RU" sz="3600" dirty="0">
                <a:solidFill>
                  <a:schemeClr val="tx1"/>
                </a:solidFill>
                <a:latin typeface="Arial" panose="020B0604020202020204" pitchFamily="34" charset="0"/>
                <a:cs typeface="Arial" panose="020B0604020202020204" pitchFamily="34" charset="0"/>
              </a:rPr>
            </a:br>
            <a:r>
              <a:rPr lang="ru-RU" sz="3600" dirty="0" smtClean="0">
                <a:solidFill>
                  <a:schemeClr val="tx1"/>
                </a:solidFill>
                <a:latin typeface="Arial" panose="020B0604020202020204" pitchFamily="34" charset="0"/>
                <a:cs typeface="Arial" panose="020B0604020202020204" pitchFamily="34" charset="0"/>
              </a:rPr>
              <a:t/>
            </a:r>
            <a:br>
              <a:rPr lang="ru-RU" sz="3600" dirty="0" smtClean="0">
                <a:solidFill>
                  <a:schemeClr val="tx1"/>
                </a:solidFill>
                <a:latin typeface="Arial" panose="020B0604020202020204" pitchFamily="34" charset="0"/>
                <a:cs typeface="Arial" panose="020B0604020202020204" pitchFamily="34" charset="0"/>
              </a:rPr>
            </a:br>
            <a:r>
              <a:rPr lang="ru-RU" sz="3600" dirty="0" smtClean="0">
                <a:solidFill>
                  <a:schemeClr val="tx1"/>
                </a:solidFill>
                <a:latin typeface="Arial" panose="020B0604020202020204" pitchFamily="34" charset="0"/>
                <a:cs typeface="Arial" panose="020B0604020202020204" pitchFamily="34" charset="0"/>
              </a:rPr>
              <a:t>Можно скачать: </a:t>
            </a:r>
            <a:r>
              <a:rPr lang="ru-RU" sz="2700" dirty="0" smtClean="0">
                <a:solidFill>
                  <a:srgbClr val="FF0000"/>
                </a:solidFill>
                <a:latin typeface="Arial" panose="020B0604020202020204" pitchFamily="34" charset="0"/>
                <a:cs typeface="Arial" panose="020B0604020202020204" pitchFamily="34" charset="0"/>
              </a:rPr>
              <a:t>http</a:t>
            </a:r>
            <a:r>
              <a:rPr lang="ru-RU" sz="2700" dirty="0">
                <a:solidFill>
                  <a:srgbClr val="FF0000"/>
                </a:solidFill>
                <a:latin typeface="Arial" panose="020B0604020202020204" pitchFamily="34" charset="0"/>
                <a:cs typeface="Arial" panose="020B0604020202020204" pitchFamily="34" charset="0"/>
              </a:rPr>
              <a:t>://marinamoshkova.wixsite.com/mysite-1 </a:t>
            </a:r>
            <a:r>
              <a:rPr lang="ru-RU" sz="2700" dirty="0" smtClean="0">
                <a:solidFill>
                  <a:schemeClr val="tx1"/>
                </a:solidFill>
                <a:latin typeface="Arial" panose="020B0604020202020204" pitchFamily="34" charset="0"/>
                <a:cs typeface="Arial" panose="020B0604020202020204" pitchFamily="34" charset="0"/>
              </a:rPr>
              <a:t/>
            </a:r>
            <a:br>
              <a:rPr lang="ru-RU" sz="2700" dirty="0" smtClean="0">
                <a:solidFill>
                  <a:schemeClr val="tx1"/>
                </a:solidFill>
                <a:latin typeface="Arial" panose="020B0604020202020204" pitchFamily="34" charset="0"/>
                <a:cs typeface="Arial" panose="020B0604020202020204" pitchFamily="34" charset="0"/>
              </a:rPr>
            </a:br>
            <a:r>
              <a:rPr lang="ru-RU" sz="2700" dirty="0" smtClean="0">
                <a:solidFill>
                  <a:schemeClr val="tx1"/>
                </a:solidFill>
                <a:latin typeface="Arial" panose="020B0604020202020204" pitchFamily="34" charset="0"/>
                <a:cs typeface="Arial" panose="020B0604020202020204" pitchFamily="34" charset="0"/>
              </a:rPr>
              <a:t>нормативные </a:t>
            </a:r>
            <a:r>
              <a:rPr lang="ru-RU" sz="2700" dirty="0">
                <a:solidFill>
                  <a:schemeClr val="tx1"/>
                </a:solidFill>
                <a:latin typeface="Arial" panose="020B0604020202020204" pitchFamily="34" charset="0"/>
                <a:cs typeface="Arial" panose="020B0604020202020204" pitchFamily="34" charset="0"/>
              </a:rPr>
              <a:t>документы - учебные пособия</a:t>
            </a:r>
          </a:p>
        </p:txBody>
      </p:sp>
    </p:spTree>
    <p:extLst>
      <p:ext uri="{BB962C8B-B14F-4D97-AF65-F5344CB8AC3E}">
        <p14:creationId xmlns:p14="http://schemas.microsoft.com/office/powerpoint/2010/main" val="1732327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882" y="197426"/>
            <a:ext cx="11128663" cy="6307283"/>
          </a:xfrm>
        </p:spPr>
        <p:txBody>
          <a:bodyPr>
            <a:normAutofit fontScale="90000"/>
          </a:bodyPr>
          <a:lstStyle/>
          <a:p>
            <a:pPr>
              <a:lnSpc>
                <a:spcPct val="150000"/>
              </a:lnSpc>
            </a:pPr>
            <a:r>
              <a:rPr lang="ru-RU" sz="2800" b="1" dirty="0" smtClean="0">
                <a:solidFill>
                  <a:schemeClr val="tx1"/>
                </a:solidFill>
                <a:latin typeface="Arial" panose="020B0604020202020204" pitchFamily="34" charset="0"/>
                <a:cs typeface="Arial" panose="020B0604020202020204" pitchFamily="34" charset="0"/>
              </a:rPr>
              <a:t>                    Основные правила создания презентации.</a:t>
            </a:r>
            <a:br>
              <a:rPr lang="ru-RU" sz="2800" b="1" dirty="0" smtClean="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Время: до 20 минут</a:t>
            </a:r>
            <a:r>
              <a:rPr lang="ru-RU" sz="2800" dirty="0" smtClean="0">
                <a:solidFill>
                  <a:schemeClr val="tx1"/>
                </a:solidFill>
                <a:latin typeface="Arial" panose="020B0604020202020204" pitchFamily="34" charset="0"/>
                <a:cs typeface="Arial" panose="020B0604020202020204" pitchFamily="34" charset="0"/>
              </a:rPr>
              <a:t>.</a:t>
            </a:r>
            <a:br>
              <a:rPr lang="ru-RU" sz="2800" dirty="0" smtClean="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Слайды </a:t>
            </a:r>
            <a:r>
              <a:rPr lang="ru-RU" sz="2400" dirty="0">
                <a:solidFill>
                  <a:schemeClr val="tx1"/>
                </a:solidFill>
                <a:latin typeface="Arial" panose="020B0604020202020204" pitchFamily="34" charset="0"/>
                <a:cs typeface="Arial" panose="020B0604020202020204" pitchFamily="34" charset="0"/>
              </a:rPr>
              <a:t>презентации всегда должны иметь горизонтальную </a:t>
            </a:r>
            <a:r>
              <a:rPr lang="ru-RU" sz="2400" dirty="0" smtClean="0">
                <a:solidFill>
                  <a:schemeClr val="tx1"/>
                </a:solidFill>
                <a:latin typeface="Arial" panose="020B0604020202020204" pitchFamily="34" charset="0"/>
                <a:cs typeface="Arial" panose="020B0604020202020204" pitchFamily="34" charset="0"/>
              </a:rPr>
              <a:t>ориентацию.</a:t>
            </a: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На </a:t>
            </a:r>
            <a:r>
              <a:rPr lang="ru-RU" sz="2400" dirty="0">
                <a:solidFill>
                  <a:schemeClr val="tx1"/>
                </a:solidFill>
                <a:latin typeface="Arial" panose="020B0604020202020204" pitchFamily="34" charset="0"/>
                <a:cs typeface="Arial" panose="020B0604020202020204" pitchFamily="34" charset="0"/>
              </a:rPr>
              <a:t>слайд нужно выносить только основные мысли вашего </a:t>
            </a:r>
            <a:r>
              <a:rPr lang="ru-RU" sz="2400" dirty="0" smtClean="0">
                <a:solidFill>
                  <a:schemeClr val="tx1"/>
                </a:solidFill>
                <a:latin typeface="Arial" panose="020B0604020202020204" pitchFamily="34" charset="0"/>
                <a:cs typeface="Arial" panose="020B0604020202020204" pitchFamily="34" charset="0"/>
              </a:rPr>
              <a:t>выступления. Проверяйте грамотность текста.</a:t>
            </a:r>
            <a:br>
              <a:rPr lang="ru-RU" sz="2400" dirty="0" smtClean="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Надпись сверху или справа от рисунка.</a:t>
            </a: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Используйте </a:t>
            </a:r>
            <a:r>
              <a:rPr lang="ru-RU" sz="2400" dirty="0">
                <a:solidFill>
                  <a:schemeClr val="tx1"/>
                </a:solidFill>
                <a:latin typeface="Arial" panose="020B0604020202020204" pitchFamily="34" charset="0"/>
                <a:cs typeface="Arial" panose="020B0604020202020204" pitchFamily="34" charset="0"/>
              </a:rPr>
              <a:t>только </a:t>
            </a:r>
            <a:r>
              <a:rPr lang="ru-RU" sz="2400" dirty="0" smtClean="0">
                <a:solidFill>
                  <a:schemeClr val="tx1"/>
                </a:solidFill>
                <a:latin typeface="Arial" panose="020B0604020202020204" pitchFamily="34" charset="0"/>
                <a:cs typeface="Arial" panose="020B0604020202020204" pitchFamily="34" charset="0"/>
              </a:rPr>
              <a:t>стандартные шрифты (размер не менее 24).</a:t>
            </a: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Сохраняйте единообразие </a:t>
            </a:r>
            <a:r>
              <a:rPr lang="ru-RU" sz="2400" dirty="0">
                <a:solidFill>
                  <a:schemeClr val="tx1"/>
                </a:solidFill>
                <a:latin typeface="Arial" panose="020B0604020202020204" pitchFamily="34" charset="0"/>
                <a:cs typeface="Arial" panose="020B0604020202020204" pitchFamily="34" charset="0"/>
              </a:rPr>
              <a:t>в </a:t>
            </a:r>
            <a:r>
              <a:rPr lang="ru-RU" sz="2400" dirty="0" smtClean="0">
                <a:solidFill>
                  <a:schemeClr val="tx1"/>
                </a:solidFill>
                <a:latin typeface="Arial" panose="020B0604020202020204" pitchFamily="34" charset="0"/>
                <a:cs typeface="Arial" panose="020B0604020202020204" pitchFamily="34" charset="0"/>
              </a:rPr>
              <a:t>цветовом, шрифтовом оформлении текста, в оформлении слайдов одной презентации. </a:t>
            </a: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Избегайте </a:t>
            </a:r>
            <a:r>
              <a:rPr lang="ru-RU" sz="2400" dirty="0">
                <a:solidFill>
                  <a:schemeClr val="tx1"/>
                </a:solidFill>
                <a:latin typeface="Arial" panose="020B0604020202020204" pitchFamily="34" charset="0"/>
                <a:cs typeface="Arial" panose="020B0604020202020204" pitchFamily="34" charset="0"/>
              </a:rPr>
              <a:t>бессмысленного </a:t>
            </a:r>
            <a:r>
              <a:rPr lang="ru-RU" sz="2400" dirty="0" smtClean="0">
                <a:solidFill>
                  <a:schemeClr val="tx1"/>
                </a:solidFill>
                <a:latin typeface="Arial" panose="020B0604020202020204" pitchFamily="34" charset="0"/>
                <a:cs typeface="Arial" panose="020B0604020202020204" pitchFamily="34" charset="0"/>
              </a:rPr>
              <a:t>украшательства.</a:t>
            </a: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smtClean="0">
                <a:solidFill>
                  <a:schemeClr val="tx1"/>
                </a:solidFill>
                <a:latin typeface="Arial" panose="020B0604020202020204" pitchFamily="34" charset="0"/>
                <a:cs typeface="Arial" panose="020B0604020202020204" pitchFamily="34" charset="0"/>
              </a:rPr>
              <a:t>Старайтесь </a:t>
            </a:r>
            <a:r>
              <a:rPr lang="ru-RU" sz="2400" dirty="0">
                <a:solidFill>
                  <a:schemeClr val="tx1"/>
                </a:solidFill>
                <a:latin typeface="Arial" panose="020B0604020202020204" pitchFamily="34" charset="0"/>
                <a:cs typeface="Arial" panose="020B0604020202020204" pitchFamily="34" charset="0"/>
              </a:rPr>
              <a:t>использовать рисунки хорошего </a:t>
            </a:r>
            <a:r>
              <a:rPr lang="ru-RU" sz="2400" dirty="0" smtClean="0">
                <a:solidFill>
                  <a:schemeClr val="tx1"/>
                </a:solidFill>
                <a:latin typeface="Arial" panose="020B0604020202020204" pitchFamily="34" charset="0"/>
                <a:cs typeface="Arial" panose="020B0604020202020204" pitchFamily="34" charset="0"/>
              </a:rPr>
              <a:t>качества.</a:t>
            </a:r>
            <a:r>
              <a:rPr lang="ru-RU" sz="2400" dirty="0">
                <a:solidFill>
                  <a:schemeClr val="tx1"/>
                </a:solidFill>
                <a:latin typeface="Arial" panose="020B0604020202020204" pitchFamily="34" charset="0"/>
                <a:cs typeface="Arial" panose="020B0604020202020204" pitchFamily="34" charset="0"/>
              </a:rPr>
              <a:t/>
            </a:r>
            <a:br>
              <a:rPr lang="ru-RU" sz="2400" dirty="0">
                <a:solidFill>
                  <a:schemeClr val="tx1"/>
                </a:solidFill>
                <a:latin typeface="Arial" panose="020B0604020202020204" pitchFamily="34" charset="0"/>
                <a:cs typeface="Arial" panose="020B0604020202020204" pitchFamily="34" charset="0"/>
              </a:rPr>
            </a:br>
            <a:r>
              <a:rPr lang="ru-RU" sz="2400" dirty="0">
                <a:solidFill>
                  <a:schemeClr val="tx1"/>
                </a:solidFill>
                <a:latin typeface="Arial" panose="020B0604020202020204" pitchFamily="34" charset="0"/>
                <a:cs typeface="Arial" panose="020B0604020202020204" pitchFamily="34" charset="0"/>
              </a:rPr>
              <a:t>При масштабировании не нарушайте </a:t>
            </a:r>
            <a:r>
              <a:rPr lang="ru-RU" sz="2400" dirty="0" smtClean="0">
                <a:solidFill>
                  <a:schemeClr val="tx1"/>
                </a:solidFill>
                <a:latin typeface="Arial" panose="020B0604020202020204" pitchFamily="34" charset="0"/>
                <a:cs typeface="Arial" panose="020B0604020202020204" pitchFamily="34" charset="0"/>
              </a:rPr>
              <a:t>пропорции.</a:t>
            </a:r>
            <a:endParaRPr lang="ru-R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08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И"/>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3637" t="19921" r="2159" b="5197"/>
          <a:stretch/>
        </p:blipFill>
        <p:spPr>
          <a:xfrm>
            <a:off x="311726" y="238989"/>
            <a:ext cx="11694317" cy="6338455"/>
          </a:xfrm>
          <a:prstGeom prst="rect">
            <a:avLst/>
          </a:prstGeom>
        </p:spPr>
      </p:pic>
    </p:spTree>
    <p:extLst>
      <p:ext uri="{BB962C8B-B14F-4D97-AF65-F5344CB8AC3E}">
        <p14:creationId xmlns:p14="http://schemas.microsoft.com/office/powerpoint/2010/main" val="1882537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емонстрация PowerPoint - [Презентация1]"/>
          <p:cNvPicPr>
            <a:picLocks noChangeAspect="1"/>
          </p:cNvPicPr>
          <p:nvPr/>
        </p:nvPicPr>
        <p:blipFill rotWithShape="1">
          <a:blip r:embed="rId2">
            <a:extLst>
              <a:ext uri="{28A0092B-C50C-407E-A947-70E740481C1C}">
                <a14:useLocalDpi xmlns:a14="http://schemas.microsoft.com/office/drawing/2010/main" val="0"/>
              </a:ext>
            </a:extLst>
          </a:blip>
          <a:srcRect l="2590" t="5607" r="2809" b="5151"/>
          <a:stretch/>
        </p:blipFill>
        <p:spPr>
          <a:xfrm>
            <a:off x="1215736" y="353292"/>
            <a:ext cx="10380518" cy="6120245"/>
          </a:xfrm>
          <a:prstGeom prst="rect">
            <a:avLst/>
          </a:prstGeom>
          <a:ln>
            <a:solidFill>
              <a:schemeClr val="tx1"/>
            </a:solidFill>
          </a:ln>
        </p:spPr>
      </p:pic>
    </p:spTree>
    <p:extLst>
      <p:ext uri="{BB962C8B-B14F-4D97-AF65-F5344CB8AC3E}">
        <p14:creationId xmlns:p14="http://schemas.microsoft.com/office/powerpoint/2010/main" val="2101651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795873856"/>
              </p:ext>
            </p:extLst>
          </p:nvPr>
        </p:nvGraphicFramePr>
        <p:xfrm>
          <a:off x="904007" y="4475377"/>
          <a:ext cx="10962409" cy="2024044"/>
        </p:xfrm>
        <a:graphic>
          <a:graphicData uri="http://schemas.openxmlformats.org/drawingml/2006/table">
            <a:tbl>
              <a:tblPr firstRow="1" firstCol="1" bandRow="1"/>
              <a:tblGrid>
                <a:gridCol w="363681">
                  <a:extLst>
                    <a:ext uri="{9D8B030D-6E8A-4147-A177-3AD203B41FA5}">
                      <a16:colId xmlns:a16="http://schemas.microsoft.com/office/drawing/2014/main" val="796814414"/>
                    </a:ext>
                  </a:extLst>
                </a:gridCol>
                <a:gridCol w="3844636">
                  <a:extLst>
                    <a:ext uri="{9D8B030D-6E8A-4147-A177-3AD203B41FA5}">
                      <a16:colId xmlns:a16="http://schemas.microsoft.com/office/drawing/2014/main" val="1383721677"/>
                    </a:ext>
                  </a:extLst>
                </a:gridCol>
                <a:gridCol w="550718">
                  <a:extLst>
                    <a:ext uri="{9D8B030D-6E8A-4147-A177-3AD203B41FA5}">
                      <a16:colId xmlns:a16="http://schemas.microsoft.com/office/drawing/2014/main" val="1075294775"/>
                    </a:ext>
                  </a:extLst>
                </a:gridCol>
                <a:gridCol w="1808019">
                  <a:extLst>
                    <a:ext uri="{9D8B030D-6E8A-4147-A177-3AD203B41FA5}">
                      <a16:colId xmlns:a16="http://schemas.microsoft.com/office/drawing/2014/main" val="591040187"/>
                    </a:ext>
                  </a:extLst>
                </a:gridCol>
                <a:gridCol w="737754">
                  <a:extLst>
                    <a:ext uri="{9D8B030D-6E8A-4147-A177-3AD203B41FA5}">
                      <a16:colId xmlns:a16="http://schemas.microsoft.com/office/drawing/2014/main" val="3715857301"/>
                    </a:ext>
                  </a:extLst>
                </a:gridCol>
                <a:gridCol w="1527464">
                  <a:extLst>
                    <a:ext uri="{9D8B030D-6E8A-4147-A177-3AD203B41FA5}">
                      <a16:colId xmlns:a16="http://schemas.microsoft.com/office/drawing/2014/main" val="3289979543"/>
                    </a:ext>
                  </a:extLst>
                </a:gridCol>
                <a:gridCol w="2130137">
                  <a:extLst>
                    <a:ext uri="{9D8B030D-6E8A-4147-A177-3AD203B41FA5}">
                      <a16:colId xmlns:a16="http://schemas.microsoft.com/office/drawing/2014/main" val="2908258632"/>
                    </a:ext>
                  </a:extLst>
                </a:gridCol>
              </a:tblGrid>
              <a:tr h="408350">
                <a:tc gridSpan="7">
                  <a:txBody>
                    <a:bodyPr/>
                    <a:lstStyle/>
                    <a:p>
                      <a:pPr algn="ctr">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девушки</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86139898"/>
                  </a:ext>
                </a:extLst>
              </a:tr>
              <a:tr h="514350">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err="1">
                          <a:effectLst/>
                          <a:latin typeface="Arial" panose="020B0604020202020204" pitchFamily="34" charset="0"/>
                          <a:ea typeface="Calibri" panose="020F0502020204030204" pitchFamily="34" charset="0"/>
                          <a:cs typeface="Arial" panose="020B0604020202020204" pitchFamily="34" charset="0"/>
                        </a:rPr>
                        <a:t>Митаки</a:t>
                      </a:r>
                      <a:r>
                        <a:rPr lang="ru-RU" sz="1800" b="1" dirty="0">
                          <a:effectLst/>
                          <a:latin typeface="Arial" panose="020B0604020202020204" pitchFamily="34" charset="0"/>
                          <a:ea typeface="Calibri" panose="020F0502020204030204" pitchFamily="34" charset="0"/>
                          <a:cs typeface="Arial" panose="020B0604020202020204" pitchFamily="34" charset="0"/>
                        </a:rPr>
                        <a:t> Анна Константиновна</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11с</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Гимназия №1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80.84</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победитель</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err="1">
                          <a:effectLst/>
                          <a:latin typeface="Arial" panose="020B0604020202020204" pitchFamily="34" charset="0"/>
                          <a:ea typeface="Calibri" panose="020F0502020204030204" pitchFamily="34" charset="0"/>
                          <a:cs typeface="Arial" panose="020B0604020202020204" pitchFamily="34" charset="0"/>
                        </a:rPr>
                        <a:t>Тишевский</a:t>
                      </a:r>
                      <a:r>
                        <a:rPr lang="ru-RU" sz="1800" b="1" dirty="0">
                          <a:effectLst/>
                          <a:latin typeface="Arial" panose="020B0604020202020204" pitchFamily="34" charset="0"/>
                          <a:ea typeface="Calibri" panose="020F0502020204030204" pitchFamily="34" charset="0"/>
                          <a:cs typeface="Arial" panose="020B0604020202020204" pitchFamily="34" charset="0"/>
                        </a:rPr>
                        <a:t> А.А.</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792255"/>
                  </a:ext>
                </a:extLst>
              </a:tr>
              <a:tr h="514350">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Богомолова Елизавета Сергеевна</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10в</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Гимназия №2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77.76</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призер</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Иванова Н.П.</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748024"/>
                  </a:ext>
                </a:extLst>
              </a:tr>
              <a:tr h="514350">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err="1">
                          <a:effectLst/>
                          <a:latin typeface="Arial" panose="020B0604020202020204" pitchFamily="34" charset="0"/>
                          <a:ea typeface="Calibri" panose="020F0502020204030204" pitchFamily="34" charset="0"/>
                          <a:cs typeface="Arial" panose="020B0604020202020204" pitchFamily="34" charset="0"/>
                        </a:rPr>
                        <a:t>Куксина</a:t>
                      </a:r>
                      <a:r>
                        <a:rPr lang="ru-RU" sz="1800" b="1" dirty="0">
                          <a:effectLst/>
                          <a:latin typeface="Arial" panose="020B0604020202020204" pitchFamily="34" charset="0"/>
                          <a:ea typeface="Calibri" panose="020F0502020204030204" pitchFamily="34" charset="0"/>
                          <a:cs typeface="Arial" panose="020B0604020202020204" pitchFamily="34" charset="0"/>
                        </a:rPr>
                        <a:t> Марина Владимировна</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10г</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Лицей №1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76.28</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призер</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Мошкова М.Ю.</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94367"/>
                  </a:ext>
                </a:extLst>
              </a:tr>
            </a:tbl>
          </a:graphicData>
        </a:graphic>
      </p:graphicFrame>
      <p:sp>
        <p:nvSpPr>
          <p:cNvPr id="6" name="Прямоугольник 5"/>
          <p:cNvSpPr/>
          <p:nvPr/>
        </p:nvSpPr>
        <p:spPr>
          <a:xfrm>
            <a:off x="2413322" y="334880"/>
            <a:ext cx="7943778" cy="1200329"/>
          </a:xfrm>
          <a:prstGeom prst="rect">
            <a:avLst/>
          </a:prstGeom>
        </p:spPr>
        <p:txBody>
          <a:bodyPr wrap="none">
            <a:spAutoFit/>
          </a:bodyPr>
          <a:lstStyle/>
          <a:p>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Участники региональной олимпиады школьников.</a:t>
            </a:r>
          </a:p>
          <a:p>
            <a:pPr algn="ctr"/>
            <a:r>
              <a:rPr lang="ru-RU" sz="2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Проходной балл – 76</a:t>
            </a:r>
          </a:p>
          <a:p>
            <a:pPr algn="ctr"/>
            <a:r>
              <a:rPr lang="ru-RU" sz="2400" b="1" dirty="0" smtClean="0">
                <a:solidFill>
                  <a:prstClr val="black"/>
                </a:solidFill>
                <a:latin typeface="Arial" panose="020B0604020202020204" pitchFamily="34" charset="0"/>
                <a:cs typeface="Arial" panose="020B0604020202020204" pitchFamily="34" charset="0"/>
              </a:rPr>
              <a:t>   Дата: 8-10 февраля 2018 г.</a:t>
            </a:r>
            <a:endParaRPr lang="ru-RU" sz="2400" dirty="0"/>
          </a:p>
        </p:txBody>
      </p:sp>
      <p:graphicFrame>
        <p:nvGraphicFramePr>
          <p:cNvPr id="7" name="Таблица 6"/>
          <p:cNvGraphicFramePr>
            <a:graphicFrameLocks noGrp="1"/>
          </p:cNvGraphicFramePr>
          <p:nvPr>
            <p:extLst>
              <p:ext uri="{D42A27DB-BD31-4B8C-83A1-F6EECF244321}">
                <p14:modId xmlns:p14="http://schemas.microsoft.com/office/powerpoint/2010/main" val="2293505716"/>
              </p:ext>
            </p:extLst>
          </p:nvPr>
        </p:nvGraphicFramePr>
        <p:xfrm>
          <a:off x="904008" y="1834424"/>
          <a:ext cx="10962408" cy="2640953"/>
        </p:xfrm>
        <a:graphic>
          <a:graphicData uri="http://schemas.openxmlformats.org/drawingml/2006/table">
            <a:tbl>
              <a:tblPr firstRow="1" firstCol="1" bandRow="1"/>
              <a:tblGrid>
                <a:gridCol w="353292">
                  <a:extLst>
                    <a:ext uri="{9D8B030D-6E8A-4147-A177-3AD203B41FA5}">
                      <a16:colId xmlns:a16="http://schemas.microsoft.com/office/drawing/2014/main" val="3417562422"/>
                    </a:ext>
                  </a:extLst>
                </a:gridCol>
                <a:gridCol w="3855027">
                  <a:extLst>
                    <a:ext uri="{9D8B030D-6E8A-4147-A177-3AD203B41FA5}">
                      <a16:colId xmlns:a16="http://schemas.microsoft.com/office/drawing/2014/main" val="1032954124"/>
                    </a:ext>
                  </a:extLst>
                </a:gridCol>
                <a:gridCol w="592282">
                  <a:extLst>
                    <a:ext uri="{9D8B030D-6E8A-4147-A177-3AD203B41FA5}">
                      <a16:colId xmlns:a16="http://schemas.microsoft.com/office/drawing/2014/main" val="3465809578"/>
                    </a:ext>
                  </a:extLst>
                </a:gridCol>
                <a:gridCol w="1766455">
                  <a:extLst>
                    <a:ext uri="{9D8B030D-6E8A-4147-A177-3AD203B41FA5}">
                      <a16:colId xmlns:a16="http://schemas.microsoft.com/office/drawing/2014/main" val="1139901508"/>
                    </a:ext>
                  </a:extLst>
                </a:gridCol>
                <a:gridCol w="748145">
                  <a:extLst>
                    <a:ext uri="{9D8B030D-6E8A-4147-A177-3AD203B41FA5}">
                      <a16:colId xmlns:a16="http://schemas.microsoft.com/office/drawing/2014/main" val="3338837197"/>
                    </a:ext>
                  </a:extLst>
                </a:gridCol>
                <a:gridCol w="1537855">
                  <a:extLst>
                    <a:ext uri="{9D8B030D-6E8A-4147-A177-3AD203B41FA5}">
                      <a16:colId xmlns:a16="http://schemas.microsoft.com/office/drawing/2014/main" val="2377762187"/>
                    </a:ext>
                  </a:extLst>
                </a:gridCol>
                <a:gridCol w="2109352">
                  <a:extLst>
                    <a:ext uri="{9D8B030D-6E8A-4147-A177-3AD203B41FA5}">
                      <a16:colId xmlns:a16="http://schemas.microsoft.com/office/drawing/2014/main" val="3008290391"/>
                    </a:ext>
                  </a:extLst>
                </a:gridCol>
              </a:tblGrid>
              <a:tr h="358058">
                <a:tc>
                  <a:txBody>
                    <a:bodyPr/>
                    <a:lstStyle/>
                    <a:p>
                      <a:pPr algn="ctr">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Ф.И.О обучающегося</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Кл</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МБОУ</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балл</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статус</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учитель</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279"/>
                  </a:ext>
                </a:extLst>
              </a:tr>
              <a:tr h="426027">
                <a:tc gridSpan="6">
                  <a:txBody>
                    <a:bodyPr/>
                    <a:lstStyle/>
                    <a:p>
                      <a:pPr algn="ctr">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                                                     юноши</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818680"/>
                  </a:ext>
                </a:extLst>
              </a:tr>
              <a:tr h="540327">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Белоусов Илья Сергеевич</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9а</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Гимназия №1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84.66</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победитель</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Тишевский А.А.</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242011"/>
                  </a:ext>
                </a:extLst>
              </a:tr>
              <a:tr h="550442">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Шаропов Шероз Нуриддинович</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10с</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Гимназия №1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76.02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призер</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Тишевский А.А.</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090119"/>
                  </a:ext>
                </a:extLst>
              </a:tr>
              <a:tr h="766099">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Ковалев Станислав Александрович</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a:effectLst/>
                          <a:latin typeface="Arial" panose="020B0604020202020204" pitchFamily="34" charset="0"/>
                          <a:ea typeface="Calibri" panose="020F0502020204030204" pitchFamily="34" charset="0"/>
                          <a:cs typeface="Arial" panose="020B0604020202020204" pitchFamily="34" charset="0"/>
                        </a:rPr>
                        <a:t>10г</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Лицей №1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800" b="1" dirty="0" smtClean="0">
                          <a:effectLst/>
                          <a:latin typeface="Arial" panose="020B0604020202020204" pitchFamily="34" charset="0"/>
                          <a:ea typeface="Calibri" panose="020F0502020204030204" pitchFamily="34" charset="0"/>
                          <a:cs typeface="Arial" panose="020B0604020202020204" pitchFamily="34" charset="0"/>
                        </a:rPr>
                        <a:t>Призер</a:t>
                      </a:r>
                      <a:r>
                        <a:rPr lang="ru-RU" sz="1800" b="1" baseline="0" dirty="0" smtClean="0">
                          <a:effectLst/>
                          <a:latin typeface="Arial" panose="020B0604020202020204" pitchFamily="34" charset="0"/>
                          <a:ea typeface="Calibri" panose="020F0502020204030204" pitchFamily="34" charset="0"/>
                          <a:cs typeface="Arial" panose="020B0604020202020204" pitchFamily="34" charset="0"/>
                        </a:rPr>
                        <a:t> 2017 г.</a:t>
                      </a:r>
                      <a:endParaRPr lang="ru-RU"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07000"/>
                        </a:lnSpc>
                        <a:spcAft>
                          <a:spcPts val="0"/>
                        </a:spcAft>
                      </a:pPr>
                      <a:endParaRPr lang="ru-RU"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800" b="1" dirty="0">
                          <a:effectLst/>
                          <a:latin typeface="Arial" panose="020B0604020202020204" pitchFamily="34" charset="0"/>
                          <a:ea typeface="Calibri" panose="020F0502020204030204" pitchFamily="34" charset="0"/>
                          <a:cs typeface="Arial" panose="020B0604020202020204" pitchFamily="34" charset="0"/>
                        </a:rPr>
                        <a:t>Мошкова М.Ю.</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389788"/>
                  </a:ext>
                </a:extLst>
              </a:tr>
            </a:tbl>
          </a:graphicData>
        </a:graphic>
      </p:graphicFrame>
    </p:spTree>
    <p:extLst>
      <p:ext uri="{BB962C8B-B14F-4D97-AF65-F5344CB8AC3E}">
        <p14:creationId xmlns:p14="http://schemas.microsoft.com/office/powerpoint/2010/main" val="71269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743755"/>
          </a:xfrm>
        </p:spPr>
        <p:txBody>
          <a:bodyPr>
            <a:normAutofit/>
          </a:bodyPr>
          <a:lstStyle/>
          <a:p>
            <a:pPr algn="ctr"/>
            <a:r>
              <a:rPr lang="ru-RU" sz="4000" b="1" dirty="0">
                <a:solidFill>
                  <a:schemeClr val="tx1"/>
                </a:solidFill>
                <a:latin typeface="Arial" panose="020B0604020202020204" pitchFamily="34" charset="0"/>
                <a:cs typeface="Arial" panose="020B0604020202020204" pitchFamily="34" charset="0"/>
              </a:rPr>
              <a:t>Темы </a:t>
            </a:r>
            <a:r>
              <a:rPr lang="ru-RU" sz="4000" b="1" dirty="0" smtClean="0">
                <a:solidFill>
                  <a:schemeClr val="tx1"/>
                </a:solidFill>
                <a:latin typeface="Arial" panose="020B0604020202020204" pitchFamily="34" charset="0"/>
                <a:cs typeface="Arial" panose="020B0604020202020204" pitchFamily="34" charset="0"/>
              </a:rPr>
              <a:t>заседания: </a:t>
            </a:r>
            <a:endParaRPr lang="ru-RU" sz="4000" dirty="0">
              <a:solidFill>
                <a:schemeClr val="tx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11369" y="1429555"/>
            <a:ext cx="10998557" cy="5331853"/>
          </a:xfrm>
        </p:spPr>
        <p:txBody>
          <a:bodyPr>
            <a:normAutofit/>
          </a:bodyPr>
          <a:lstStyle/>
          <a:p>
            <a:pPr lvl="0"/>
            <a:r>
              <a:rPr lang="ru-RU" sz="2800" dirty="0" smtClean="0">
                <a:solidFill>
                  <a:schemeClr val="tx1"/>
                </a:solidFill>
                <a:latin typeface="Arial" panose="020B0604020202020204" pitchFamily="34" charset="0"/>
                <a:cs typeface="Arial" panose="020B0604020202020204" pitchFamily="34" charset="0"/>
              </a:rPr>
              <a:t>Использование </a:t>
            </a:r>
            <a:r>
              <a:rPr lang="ru-RU" sz="2800" dirty="0">
                <a:solidFill>
                  <a:schemeClr val="tx1"/>
                </a:solidFill>
                <a:latin typeface="Arial" panose="020B0604020202020204" pitchFamily="34" charset="0"/>
                <a:cs typeface="Arial" panose="020B0604020202020204" pitchFamily="34" charset="0"/>
              </a:rPr>
              <a:t>современных информационных технологий в образовательном процессе.</a:t>
            </a:r>
          </a:p>
          <a:p>
            <a:pPr lvl="0"/>
            <a:r>
              <a:rPr lang="ru-RU" sz="2800" dirty="0">
                <a:solidFill>
                  <a:schemeClr val="tx1"/>
                </a:solidFill>
                <a:latin typeface="Arial" panose="020B0604020202020204" pitchFamily="34" charset="0"/>
                <a:cs typeface="Arial" panose="020B0604020202020204" pitchFamily="34" charset="0"/>
              </a:rPr>
              <a:t>Результаты спартакиады школьников г. Южно-Сахалинска за 1 полугодие и планируемые мероприятия</a:t>
            </a:r>
            <a:r>
              <a:rPr lang="ru-RU" sz="2800" dirty="0" smtClean="0">
                <a:solidFill>
                  <a:schemeClr val="tx1"/>
                </a:solidFill>
                <a:latin typeface="Arial" panose="020B0604020202020204" pitchFamily="34" charset="0"/>
                <a:cs typeface="Arial" panose="020B0604020202020204" pitchFamily="34" charset="0"/>
              </a:rPr>
              <a:t>.                                                              </a:t>
            </a:r>
            <a:r>
              <a:rPr lang="ru-RU" sz="2800" dirty="0">
                <a:solidFill>
                  <a:schemeClr val="tx1"/>
                </a:solidFill>
                <a:latin typeface="Arial" panose="020B0604020202020204" pitchFamily="34" charset="0"/>
                <a:cs typeface="Arial" panose="020B0604020202020204" pitchFamily="34" charset="0"/>
              </a:rPr>
              <a:t>(М.Н. Богданова, Департамент образования).</a:t>
            </a:r>
          </a:p>
          <a:p>
            <a:pPr lvl="0"/>
            <a:r>
              <a:rPr lang="ru-RU" sz="2800" dirty="0">
                <a:solidFill>
                  <a:schemeClr val="tx1"/>
                </a:solidFill>
                <a:latin typeface="Arial" panose="020B0604020202020204" pitchFamily="34" charset="0"/>
                <a:cs typeface="Arial" panose="020B0604020202020204" pitchFamily="34" charset="0"/>
              </a:rPr>
              <a:t>Инновационные фитнес-технологии в физическом воспитании </a:t>
            </a:r>
            <a:r>
              <a:rPr lang="ru-RU" sz="2800" dirty="0" smtClean="0">
                <a:solidFill>
                  <a:schemeClr val="tx1"/>
                </a:solidFill>
                <a:latin typeface="Arial" panose="020B0604020202020204" pitchFamily="34" charset="0"/>
                <a:cs typeface="Arial" panose="020B0604020202020204" pitchFamily="34" charset="0"/>
              </a:rPr>
              <a:t>школьников  (</a:t>
            </a:r>
            <a:r>
              <a:rPr lang="ru-RU" sz="2800" dirty="0">
                <a:solidFill>
                  <a:schemeClr val="tx1"/>
                </a:solidFill>
                <a:latin typeface="Arial" panose="020B0604020202020204" pitchFamily="34" charset="0"/>
                <a:cs typeface="Arial" panose="020B0604020202020204" pitchFamily="34" charset="0"/>
              </a:rPr>
              <a:t>мастер-класс, С.А. Яшина, ИРОСО).</a:t>
            </a:r>
          </a:p>
          <a:p>
            <a:pPr lvl="0"/>
            <a:r>
              <a:rPr lang="ru-RU" sz="2800" dirty="0">
                <a:solidFill>
                  <a:schemeClr val="tx1"/>
                </a:solidFill>
                <a:latin typeface="Arial" panose="020B0604020202020204" pitchFamily="34" charset="0"/>
                <a:cs typeface="Arial" panose="020B0604020202020204" pitchFamily="34" charset="0"/>
              </a:rPr>
              <a:t>Разное.</a:t>
            </a:r>
          </a:p>
          <a:p>
            <a:endParaRPr lang="ru-RU" dirty="0"/>
          </a:p>
        </p:txBody>
      </p:sp>
    </p:spTree>
    <p:extLst>
      <p:ext uri="{BB962C8B-B14F-4D97-AF65-F5344CB8AC3E}">
        <p14:creationId xmlns:p14="http://schemas.microsoft.com/office/powerpoint/2010/main" val="3753146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58638" y="346293"/>
            <a:ext cx="10297390" cy="6370975"/>
          </a:xfrm>
          <a:prstGeom prst="rect">
            <a:avLst/>
          </a:prstGeom>
        </p:spPr>
        <p:txBody>
          <a:bodyPr wrap="square">
            <a:spAutoFit/>
          </a:bodyPr>
          <a:lstStyle/>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Лыжня России – 10 февраля 2018 г.</a:t>
            </a:r>
          </a:p>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Первенство города по лыжным гонкам – 14-16 февраля 2018 г. </a:t>
            </a:r>
          </a:p>
          <a:p>
            <a:pPr lvl="0"/>
            <a:r>
              <a:rPr lang="ru-RU" sz="2400" dirty="0" smtClean="0">
                <a:latin typeface="Arial" panose="020B0604020202020204" pitchFamily="34" charset="0"/>
                <a:ea typeface="Calibri" panose="020F0502020204030204" pitchFamily="34" charset="0"/>
                <a:cs typeface="Arial" panose="020B0604020202020204" pitchFamily="34" charset="0"/>
              </a:rPr>
              <a:t>14 февраля – девушки</a:t>
            </a:r>
          </a:p>
          <a:p>
            <a:pPr lvl="0"/>
            <a:r>
              <a:rPr lang="ru-RU" sz="2400" dirty="0" smtClean="0">
                <a:latin typeface="Arial" panose="020B0604020202020204" pitchFamily="34" charset="0"/>
                <a:ea typeface="Calibri" panose="020F0502020204030204" pitchFamily="34" charset="0"/>
                <a:cs typeface="Arial" panose="020B0604020202020204" pitchFamily="34" charset="0"/>
              </a:rPr>
              <a:t>15 февраля – юноши</a:t>
            </a:r>
          </a:p>
          <a:p>
            <a:pPr lvl="0"/>
            <a:r>
              <a:rPr lang="ru-RU" sz="2400" dirty="0" smtClean="0">
                <a:latin typeface="Arial" panose="020B0604020202020204" pitchFamily="34" charset="0"/>
                <a:ea typeface="Calibri" panose="020F0502020204030204" pitchFamily="34" charset="0"/>
                <a:cs typeface="Arial" panose="020B0604020202020204" pitchFamily="34" charset="0"/>
              </a:rPr>
              <a:t>16 февраля – смешанные эстафеты</a:t>
            </a:r>
          </a:p>
          <a:p>
            <a:pPr lvl="0"/>
            <a:r>
              <a:rPr lang="ru-RU" sz="2400" b="1" dirty="0" smtClean="0">
                <a:latin typeface="Arial" panose="020B0604020202020204" pitchFamily="34" charset="0"/>
                <a:ea typeface="Calibri" panose="020F0502020204030204" pitchFamily="34" charset="0"/>
                <a:cs typeface="Arial" panose="020B0604020202020204" pitchFamily="34" charset="0"/>
              </a:rPr>
              <a:t>Состав команды: 3 д. + 3 м. (в зачет 2 + 2)</a:t>
            </a:r>
          </a:p>
          <a:p>
            <a:pPr lvl="0"/>
            <a:r>
              <a:rPr lang="ru-RU" sz="2400" b="1" dirty="0" smtClean="0">
                <a:latin typeface="Arial" panose="020B0604020202020204" pitchFamily="34" charset="0"/>
                <a:ea typeface="Calibri" panose="020F0502020204030204" pitchFamily="34" charset="0"/>
                <a:cs typeface="Arial" panose="020B0604020202020204" pitchFamily="34" charset="0"/>
              </a:rPr>
              <a:t>Возрастные группы и дистанция:</a:t>
            </a:r>
          </a:p>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ru-RU" sz="2400" b="1" dirty="0" smtClean="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2001 г.р. и старше – девушки 2 км, юноши 3 км.</a:t>
            </a:r>
          </a:p>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 </a:t>
            </a:r>
            <a:r>
              <a:rPr lang="ru-RU" sz="2400" dirty="0" smtClean="0">
                <a:latin typeface="Arial" panose="020B0604020202020204" pitchFamily="34" charset="0"/>
                <a:ea typeface="Calibri" panose="020F0502020204030204" pitchFamily="34" charset="0"/>
                <a:cs typeface="Arial" panose="020B0604020202020204" pitchFamily="34" charset="0"/>
              </a:rPr>
              <a:t>2002-03 г.р. – девушки, юноши – 2 км.</a:t>
            </a:r>
          </a:p>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ru-RU" sz="2400" b="1" dirty="0" smtClean="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2004-05 г.р. – девочки – 1 км, мальчики – 2 км.</a:t>
            </a:r>
          </a:p>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4. </a:t>
            </a:r>
            <a:r>
              <a:rPr lang="ru-RU" sz="2400" dirty="0" smtClean="0">
                <a:latin typeface="Arial" panose="020B0604020202020204" pitchFamily="34" charset="0"/>
                <a:ea typeface="Calibri" panose="020F0502020204030204" pitchFamily="34" charset="0"/>
                <a:cs typeface="Arial" panose="020B0604020202020204" pitchFamily="34" charset="0"/>
              </a:rPr>
              <a:t>2006-07 г.р. - </a:t>
            </a:r>
            <a:r>
              <a:rPr lang="ru-RU" sz="2400" dirty="0">
                <a:solidFill>
                  <a:prstClr val="black"/>
                </a:solidFill>
                <a:latin typeface="Arial" panose="020B0604020202020204" pitchFamily="34" charset="0"/>
                <a:ea typeface="Calibri" panose="020F0502020204030204" pitchFamily="34" charset="0"/>
                <a:cs typeface="Arial" panose="020B0604020202020204" pitchFamily="34" charset="0"/>
              </a:rPr>
              <a:t>девочки – 1 км, мальчики – </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1 </a:t>
            </a:r>
            <a:r>
              <a:rPr lang="ru-RU" sz="2400" dirty="0">
                <a:solidFill>
                  <a:prstClr val="black"/>
                </a:solidFill>
                <a:latin typeface="Arial" panose="020B0604020202020204" pitchFamily="34" charset="0"/>
                <a:ea typeface="Calibri" panose="020F0502020204030204" pitchFamily="34" charset="0"/>
                <a:cs typeface="Arial" panose="020B0604020202020204" pitchFamily="34" charset="0"/>
              </a:rPr>
              <a:t>км</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r>
              <a:rPr lang="ru-RU" sz="2400" b="1" dirty="0" smtClean="0">
                <a:latin typeface="Arial" panose="020B0604020202020204" pitchFamily="34" charset="0"/>
                <a:ea typeface="Calibri" panose="020F0502020204030204" pitchFamily="34" charset="0"/>
                <a:cs typeface="Arial" panose="020B0604020202020204" pitchFamily="34" charset="0"/>
              </a:rPr>
              <a:t>Смешанная эстафета: 2 д. + 2 м.</a:t>
            </a:r>
          </a:p>
          <a:p>
            <a:pPr lvl="0"/>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Дистанция: </a:t>
            </a:r>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и </a:t>
            </a:r>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ru-RU" sz="24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возр</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группа – 2 км.</a:t>
            </a:r>
          </a:p>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ru-RU" sz="24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возр</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группа – 1 км.</a:t>
            </a:r>
          </a:p>
          <a:p>
            <a:pPr lvl="0"/>
            <a:r>
              <a:rPr lang="ru-RU"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4</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ru-RU" sz="24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возр</a:t>
            </a:r>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группа – 500 м.</a:t>
            </a:r>
          </a:p>
          <a:p>
            <a:pPr lvl="0"/>
            <a:r>
              <a:rPr lang="ru-RU"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От образовательного учреждения допускается только одна команда в каждой возрастной группе.</a:t>
            </a:r>
            <a:endParaRPr lang="ru-RU"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553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966" y="342372"/>
            <a:ext cx="11477033" cy="6555641"/>
          </a:xfrm>
          <a:prstGeom prst="rect">
            <a:avLst/>
          </a:prstGeom>
        </p:spPr>
        <p:txBody>
          <a:bodyPr wrap="square">
            <a:spAutoFit/>
          </a:bodyPr>
          <a:lstStyle/>
          <a:p>
            <a:pPr algn="ctr"/>
            <a:r>
              <a:rPr lang="ru-RU" sz="2800" b="1" dirty="0" smtClean="0">
                <a:latin typeface="Arial" panose="020B0604020202020204" pitchFamily="34" charset="0"/>
                <a:ea typeface="+mj-ea"/>
                <a:cs typeface="Arial" panose="020B0604020202020204" pitchFamily="34" charset="0"/>
              </a:rPr>
              <a:t>Поручение Президента РФ (от 02.01.2016 г. п.1-г)</a:t>
            </a:r>
          </a:p>
          <a:p>
            <a:pPr algn="ctr"/>
            <a:r>
              <a:rPr lang="ru-RU" sz="2800" b="1" dirty="0" smtClean="0">
                <a:latin typeface="Arial" panose="020B0604020202020204" pitchFamily="34" charset="0"/>
                <a:ea typeface="+mj-ea"/>
                <a:cs typeface="Arial" panose="020B0604020202020204" pitchFamily="34" charset="0"/>
              </a:rPr>
              <a:t>о формировании </a:t>
            </a:r>
            <a:r>
              <a:rPr lang="ru-RU" sz="2800" b="1" dirty="0" smtClean="0">
                <a:solidFill>
                  <a:srgbClr val="FF0000"/>
                </a:solidFill>
                <a:latin typeface="Arial" panose="020B0604020202020204" pitchFamily="34" charset="0"/>
                <a:ea typeface="+mj-ea"/>
                <a:cs typeface="Arial" panose="020B0604020202020204" pitchFamily="34" charset="0"/>
              </a:rPr>
              <a:t>национальной </a:t>
            </a:r>
          </a:p>
          <a:p>
            <a:pPr algn="ctr"/>
            <a:r>
              <a:rPr lang="ru-RU" sz="2800" b="1" dirty="0">
                <a:solidFill>
                  <a:srgbClr val="FF0000"/>
                </a:solidFill>
                <a:latin typeface="Arial" panose="020B0604020202020204" pitchFamily="34" charset="0"/>
                <a:ea typeface="+mj-ea"/>
                <a:cs typeface="Arial" panose="020B0604020202020204" pitchFamily="34" charset="0"/>
              </a:rPr>
              <a:t>с</a:t>
            </a:r>
            <a:r>
              <a:rPr lang="ru-RU" sz="2800" b="1" dirty="0" smtClean="0">
                <a:solidFill>
                  <a:srgbClr val="FF0000"/>
                </a:solidFill>
                <a:latin typeface="Arial" panose="020B0604020202020204" pitchFamily="34" charset="0"/>
                <a:ea typeface="+mj-ea"/>
                <a:cs typeface="Arial" panose="020B0604020202020204" pitchFamily="34" charset="0"/>
              </a:rPr>
              <a:t>истемы учительского роста (НСУР).</a:t>
            </a:r>
          </a:p>
          <a:p>
            <a:endParaRPr lang="ru-RU" sz="2800" b="1" dirty="0" smtClean="0">
              <a:solidFill>
                <a:srgbClr val="1F497D"/>
              </a:solidFill>
              <a:latin typeface="Arial" panose="020B0604020202020204" pitchFamily="34" charset="0"/>
              <a:ea typeface="+mj-ea"/>
              <a:cs typeface="Arial" panose="020B0604020202020204" pitchFamily="34" charset="0"/>
            </a:endParaRPr>
          </a:p>
          <a:p>
            <a:r>
              <a:rPr lang="ru-RU" sz="2800" b="1" dirty="0" smtClean="0">
                <a:latin typeface="Arial" panose="020B0604020202020204" pitchFamily="34" charset="0"/>
                <a:ea typeface="+mj-ea"/>
                <a:cs typeface="Arial" panose="020B0604020202020204" pitchFamily="34" charset="0"/>
              </a:rPr>
              <a:t>Рекомендации разработаны Госдумы РФ – планируется</a:t>
            </a:r>
          </a:p>
          <a:p>
            <a:r>
              <a:rPr lang="ru-RU" sz="2800" b="1" dirty="0" smtClean="0">
                <a:latin typeface="Arial" panose="020B0604020202020204" pitchFamily="34" charset="0"/>
                <a:ea typeface="+mj-ea"/>
                <a:cs typeface="Arial" panose="020B0604020202020204" pitchFamily="34" charset="0"/>
              </a:rPr>
              <a:t>введение </a:t>
            </a:r>
            <a:r>
              <a:rPr lang="ru-RU" sz="2800" b="1" dirty="0" smtClean="0">
                <a:solidFill>
                  <a:srgbClr val="FF0000"/>
                </a:solidFill>
                <a:latin typeface="Arial" panose="020B0604020202020204" pitchFamily="34" charset="0"/>
                <a:ea typeface="+mj-ea"/>
                <a:cs typeface="Arial" panose="020B0604020202020204" pitchFamily="34" charset="0"/>
              </a:rPr>
              <a:t>НСУР</a:t>
            </a:r>
            <a:r>
              <a:rPr lang="ru-RU" sz="2800" b="1" dirty="0" smtClean="0">
                <a:solidFill>
                  <a:srgbClr val="1F497D"/>
                </a:solidFill>
                <a:latin typeface="Arial" panose="020B0604020202020204" pitchFamily="34" charset="0"/>
                <a:ea typeface="+mj-ea"/>
                <a:cs typeface="Arial" panose="020B0604020202020204" pitchFamily="34" charset="0"/>
              </a:rPr>
              <a:t> </a:t>
            </a:r>
            <a:r>
              <a:rPr lang="ru-RU" sz="2800" b="1" dirty="0" smtClean="0">
                <a:latin typeface="Arial" panose="020B0604020202020204" pitchFamily="34" charset="0"/>
                <a:ea typeface="+mj-ea"/>
                <a:cs typeface="Arial" panose="020B0604020202020204" pitchFamily="34" charset="0"/>
              </a:rPr>
              <a:t>с 1 сентября 2019 г.</a:t>
            </a:r>
          </a:p>
          <a:p>
            <a:pPr algn="ctr"/>
            <a:r>
              <a:rPr lang="ru-RU" sz="2800" dirty="0" smtClean="0">
                <a:latin typeface="Arial" panose="020B0604020202020204" pitchFamily="34" charset="0"/>
                <a:ea typeface="+mj-ea"/>
                <a:cs typeface="Arial" panose="020B0604020202020204" pitchFamily="34" charset="0"/>
              </a:rPr>
              <a:t>Базовые элементы НСУР:</a:t>
            </a:r>
          </a:p>
          <a:p>
            <a:pPr marL="514350" indent="-514350">
              <a:buAutoNum type="arabicPeriod"/>
            </a:pPr>
            <a:r>
              <a:rPr lang="ru-RU" sz="2800" dirty="0" smtClean="0">
                <a:latin typeface="Arial" panose="020B0604020202020204" pitchFamily="34" charset="0"/>
                <a:ea typeface="+mj-ea"/>
                <a:cs typeface="Arial" panose="020B0604020202020204" pitchFamily="34" charset="0"/>
              </a:rPr>
              <a:t>Новая редакция профессионального стандарта педагога.</a:t>
            </a:r>
          </a:p>
          <a:p>
            <a:pPr marL="514350" indent="-514350">
              <a:buAutoNum type="arabicPeriod"/>
            </a:pPr>
            <a:r>
              <a:rPr lang="ru-RU" sz="2800" dirty="0" smtClean="0">
                <a:latin typeface="Arial" panose="020B0604020202020204" pitchFamily="34" charset="0"/>
                <a:ea typeface="+mj-ea"/>
                <a:cs typeface="Arial" panose="020B0604020202020204" pitchFamily="34" charset="0"/>
              </a:rPr>
              <a:t>Система аттестации учителей, использующая федеральный</a:t>
            </a:r>
          </a:p>
          <a:p>
            <a:r>
              <a:rPr lang="ru-RU" sz="2800" dirty="0" smtClean="0">
                <a:latin typeface="Arial" panose="020B0604020202020204" pitchFamily="34" charset="0"/>
                <a:ea typeface="+mj-ea"/>
                <a:cs typeface="Arial" panose="020B0604020202020204" pitchFamily="34" charset="0"/>
              </a:rPr>
              <a:t>     банк заданий стандартизированной формы </a:t>
            </a:r>
            <a:r>
              <a:rPr lang="ru-RU" sz="2400" dirty="0" smtClean="0">
                <a:latin typeface="Arial" panose="020B0604020202020204" pitchFamily="34" charset="0"/>
                <a:ea typeface="+mj-ea"/>
                <a:cs typeface="Arial" panose="020B0604020202020204" pitchFamily="34" charset="0"/>
              </a:rPr>
              <a:t>(и предполагается     </a:t>
            </a:r>
          </a:p>
          <a:p>
            <a:r>
              <a:rPr lang="ru-RU" sz="2400" dirty="0">
                <a:latin typeface="Arial" panose="020B0604020202020204" pitchFamily="34" charset="0"/>
                <a:ea typeface="+mj-ea"/>
                <a:cs typeface="Arial" panose="020B0604020202020204" pitchFamily="34" charset="0"/>
              </a:rPr>
              <a:t> </a:t>
            </a:r>
            <a:r>
              <a:rPr lang="ru-RU" sz="2400" dirty="0" smtClean="0">
                <a:latin typeface="Arial" panose="020B0604020202020204" pitchFamily="34" charset="0"/>
                <a:ea typeface="+mj-ea"/>
                <a:cs typeface="Arial" panose="020B0604020202020204" pitchFamily="34" charset="0"/>
              </a:rPr>
              <a:t>     посещение экспертами уроков претендента на кв. категорию).</a:t>
            </a:r>
          </a:p>
          <a:p>
            <a:pPr marL="514350" indent="-514350">
              <a:buAutoNum type="arabicPeriod" startAt="3"/>
            </a:pPr>
            <a:r>
              <a:rPr lang="ru-RU" sz="2800" dirty="0" smtClean="0">
                <a:latin typeface="Arial" panose="020B0604020202020204" pitchFamily="34" charset="0"/>
                <a:ea typeface="+mj-ea"/>
                <a:cs typeface="Arial" panose="020B0604020202020204" pitchFamily="34" charset="0"/>
              </a:rPr>
              <a:t>Введение новой номенклатуры должностей педагогических</a:t>
            </a:r>
          </a:p>
          <a:p>
            <a:r>
              <a:rPr lang="ru-RU" sz="2800" dirty="0">
                <a:latin typeface="Arial" panose="020B0604020202020204" pitchFamily="34" charset="0"/>
                <a:ea typeface="+mj-ea"/>
                <a:cs typeface="Arial" panose="020B0604020202020204" pitchFamily="34" charset="0"/>
              </a:rPr>
              <a:t> </a:t>
            </a:r>
            <a:r>
              <a:rPr lang="ru-RU" sz="2800" dirty="0" smtClean="0">
                <a:latin typeface="Arial" panose="020B0604020202020204" pitchFamily="34" charset="0"/>
                <a:ea typeface="+mj-ea"/>
                <a:cs typeface="Arial" panose="020B0604020202020204" pitchFamily="34" charset="0"/>
              </a:rPr>
              <a:t>    работников общего образования (</a:t>
            </a:r>
            <a:r>
              <a:rPr lang="ru-RU" sz="2400" dirty="0" smtClean="0">
                <a:latin typeface="Arial" panose="020B0604020202020204" pitchFamily="34" charset="0"/>
                <a:ea typeface="+mj-ea"/>
                <a:cs typeface="Arial" panose="020B0604020202020204" pitchFamily="34" charset="0"/>
              </a:rPr>
              <a:t>проект разработан </a:t>
            </a:r>
          </a:p>
          <a:p>
            <a:r>
              <a:rPr lang="ru-RU" sz="2400" dirty="0" smtClean="0">
                <a:latin typeface="Arial" panose="020B0604020202020204" pitchFamily="34" charset="0"/>
                <a:ea typeface="+mj-ea"/>
                <a:cs typeface="Arial" panose="020B0604020202020204" pitchFamily="34" charset="0"/>
              </a:rPr>
              <a:t>     Московским государственным психолого-педагогическим    </a:t>
            </a:r>
          </a:p>
          <a:p>
            <a:r>
              <a:rPr lang="ru-RU" sz="2400" dirty="0">
                <a:latin typeface="Arial" panose="020B0604020202020204" pitchFamily="34" charset="0"/>
                <a:ea typeface="+mj-ea"/>
                <a:cs typeface="Arial" panose="020B0604020202020204" pitchFamily="34" charset="0"/>
              </a:rPr>
              <a:t> </a:t>
            </a:r>
            <a:r>
              <a:rPr lang="ru-RU" sz="2400" dirty="0" smtClean="0">
                <a:latin typeface="Arial" panose="020B0604020202020204" pitchFamily="34" charset="0"/>
                <a:ea typeface="+mj-ea"/>
                <a:cs typeface="Arial" panose="020B0604020202020204" pitchFamily="34" charset="0"/>
              </a:rPr>
              <a:t>    университетом).</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50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60" y="128789"/>
            <a:ext cx="11243256" cy="1532587"/>
          </a:xfrm>
        </p:spPr>
        <p:txBody>
          <a:bodyPr>
            <a:normAutofit/>
          </a:bodyPr>
          <a:lstStyle/>
          <a:p>
            <a:pPr algn="ctr"/>
            <a:r>
              <a:rPr lang="ru-RU" sz="2600" b="1" dirty="0" smtClean="0">
                <a:solidFill>
                  <a:schemeClr val="tx1"/>
                </a:solidFill>
                <a:latin typeface="Arial" panose="020B0604020202020204" pitchFamily="34" charset="0"/>
                <a:cs typeface="Arial" panose="020B0604020202020204" pitchFamily="34" charset="0"/>
              </a:rPr>
              <a:t>Проект «Модель дифференциации уровней владения профессиональными компетенциями </a:t>
            </a:r>
            <a:br>
              <a:rPr lang="ru-RU" sz="2600" b="1" dirty="0" smtClean="0">
                <a:solidFill>
                  <a:schemeClr val="tx1"/>
                </a:solidFill>
                <a:latin typeface="Arial" panose="020B0604020202020204" pitchFamily="34" charset="0"/>
                <a:cs typeface="Arial" panose="020B0604020202020204" pitchFamily="34" charset="0"/>
              </a:rPr>
            </a:br>
            <a:r>
              <a:rPr lang="ru-RU" sz="2600" b="1" dirty="0" smtClean="0">
                <a:solidFill>
                  <a:schemeClr val="tx1"/>
                </a:solidFill>
                <a:latin typeface="Arial" panose="020B0604020202020204" pitchFamily="34" charset="0"/>
                <a:cs typeface="Arial" panose="020B0604020202020204" pitchFamily="34" charset="0"/>
              </a:rPr>
              <a:t>для педагогических работников».</a:t>
            </a:r>
            <a:endParaRPr lang="ru-RU" sz="2600" b="1" dirty="0">
              <a:solidFill>
                <a:schemeClr val="tx1"/>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73684089"/>
              </p:ext>
            </p:extLst>
          </p:nvPr>
        </p:nvGraphicFramePr>
        <p:xfrm>
          <a:off x="695460" y="1276618"/>
          <a:ext cx="11368386" cy="5148552"/>
        </p:xfrm>
        <a:graphic>
          <a:graphicData uri="http://schemas.openxmlformats.org/drawingml/2006/table">
            <a:tbl>
              <a:tblPr firstRow="1" bandRow="1">
                <a:tableStyleId>{5C22544A-7EE6-4342-B048-85BDC9FD1C3A}</a:tableStyleId>
              </a:tblPr>
              <a:tblGrid>
                <a:gridCol w="3069601">
                  <a:extLst>
                    <a:ext uri="{9D8B030D-6E8A-4147-A177-3AD203B41FA5}">
                      <a16:colId xmlns:a16="http://schemas.microsoft.com/office/drawing/2014/main" val="1912006110"/>
                    </a:ext>
                  </a:extLst>
                </a:gridCol>
                <a:gridCol w="1752116">
                  <a:extLst>
                    <a:ext uri="{9D8B030D-6E8A-4147-A177-3AD203B41FA5}">
                      <a16:colId xmlns:a16="http://schemas.microsoft.com/office/drawing/2014/main" val="3993024372"/>
                    </a:ext>
                  </a:extLst>
                </a:gridCol>
                <a:gridCol w="6546669">
                  <a:extLst>
                    <a:ext uri="{9D8B030D-6E8A-4147-A177-3AD203B41FA5}">
                      <a16:colId xmlns:a16="http://schemas.microsoft.com/office/drawing/2014/main" val="4029055904"/>
                    </a:ext>
                  </a:extLst>
                </a:gridCol>
              </a:tblGrid>
              <a:tr h="713857">
                <a:tc>
                  <a:txBody>
                    <a:bodyPr/>
                    <a:lstStyle/>
                    <a:p>
                      <a:pPr algn="ctr"/>
                      <a:r>
                        <a:rPr lang="ru-RU" dirty="0" smtClean="0">
                          <a:latin typeface="Arial" panose="020B0604020202020204" pitchFamily="34" charset="0"/>
                          <a:cs typeface="Arial" panose="020B0604020202020204" pitchFamily="34" charset="0"/>
                        </a:rPr>
                        <a:t>квалификационный уровень</a:t>
                      </a:r>
                      <a:endParaRPr lang="ru-RU"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ru-RU" dirty="0" smtClean="0">
                          <a:latin typeface="Arial" panose="020B0604020202020204" pitchFamily="34" charset="0"/>
                          <a:cs typeface="Arial" panose="020B0604020202020204" pitchFamily="34" charset="0"/>
                        </a:rPr>
                        <a:t>образование</a:t>
                      </a:r>
                      <a:endParaRPr lang="ru-RU"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ru-RU" dirty="0" smtClean="0">
                          <a:latin typeface="Arial" panose="020B0604020202020204" pitchFamily="34" charset="0"/>
                          <a:cs typeface="Arial" panose="020B0604020202020204" pitchFamily="34" charset="0"/>
                        </a:rPr>
                        <a:t>требования</a:t>
                      </a:r>
                      <a:endParaRPr lang="ru-RU"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06786622"/>
                  </a:ext>
                </a:extLst>
              </a:tr>
              <a:tr h="1325735">
                <a:tc>
                  <a:txBody>
                    <a:bodyPr/>
                    <a:lstStyle/>
                    <a:p>
                      <a:pPr algn="ctr"/>
                      <a:endParaRPr lang="ru-RU" sz="2400" b="1" dirty="0" smtClean="0">
                        <a:latin typeface="Arial" panose="020B0604020202020204" pitchFamily="34" charset="0"/>
                        <a:cs typeface="Arial" panose="020B0604020202020204" pitchFamily="34" charset="0"/>
                      </a:endParaRPr>
                    </a:p>
                    <a:p>
                      <a:pPr algn="ctr"/>
                      <a:r>
                        <a:rPr lang="ru-RU" sz="2400" b="1" dirty="0" smtClean="0">
                          <a:latin typeface="Arial" panose="020B0604020202020204" pitchFamily="34" charset="0"/>
                          <a:cs typeface="Arial" panose="020B0604020202020204" pitchFamily="34" charset="0"/>
                        </a:rPr>
                        <a:t>Ведущий учитель.</a:t>
                      </a:r>
                    </a:p>
                    <a:p>
                      <a:pPr algn="ctr"/>
                      <a:endParaRPr lang="ru-RU"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200" dirty="0" smtClean="0">
                          <a:latin typeface="Arial" panose="020B0604020202020204" pitchFamily="34" charset="0"/>
                          <a:cs typeface="Arial" panose="020B0604020202020204" pitchFamily="34" charset="0"/>
                        </a:rPr>
                        <a:t>магистр</a:t>
                      </a:r>
                      <a:endParaRPr lang="ru-RU"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200" dirty="0" smtClean="0">
                          <a:latin typeface="Arial" panose="020B0604020202020204" pitchFamily="34" charset="0"/>
                          <a:cs typeface="Arial" panose="020B0604020202020204" pitchFamily="34" charset="0"/>
                        </a:rPr>
                        <a:t>Организует разработку образовательных программ и обучение по ним.</a:t>
                      </a:r>
                    </a:p>
                    <a:p>
                      <a:r>
                        <a:rPr lang="ru-RU" sz="2200" dirty="0" smtClean="0">
                          <a:latin typeface="Arial" panose="020B0604020202020204" pitchFamily="34" charset="0"/>
                          <a:cs typeface="Arial" panose="020B0604020202020204" pitchFamily="34" charset="0"/>
                        </a:rPr>
                        <a:t>Координирует работу педагогов, психологов, дефектологов.</a:t>
                      </a:r>
                      <a:endParaRPr lang="ru-RU"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413208"/>
                  </a:ext>
                </a:extLst>
              </a:tr>
              <a:tr h="1325735">
                <a:tc>
                  <a:txBody>
                    <a:bodyPr/>
                    <a:lstStyle/>
                    <a:p>
                      <a:pPr algn="ctr"/>
                      <a:r>
                        <a:rPr lang="ru-RU" sz="2400" b="1" dirty="0" smtClean="0">
                          <a:latin typeface="Arial" panose="020B0604020202020204" pitchFamily="34" charset="0"/>
                          <a:cs typeface="Arial" panose="020B0604020202020204" pitchFamily="34" charset="0"/>
                        </a:rPr>
                        <a:t>Старший учитель.</a:t>
                      </a:r>
                      <a:endParaRPr lang="ru-RU" sz="2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200" dirty="0" smtClean="0">
                          <a:latin typeface="Arial" panose="020B0604020202020204" pitchFamily="34" charset="0"/>
                          <a:cs typeface="Arial" panose="020B0604020202020204" pitchFamily="34" charset="0"/>
                        </a:rPr>
                        <a:t>магистр</a:t>
                      </a:r>
                      <a:endParaRPr lang="ru-RU"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200" dirty="0" smtClean="0">
                          <a:latin typeface="Arial" panose="020B0604020202020204" pitchFamily="34" charset="0"/>
                          <a:cs typeface="Arial" panose="020B0604020202020204" pitchFamily="34" charset="0"/>
                        </a:rPr>
                        <a:t>Разрабатывает индивидуальные</a:t>
                      </a:r>
                      <a:r>
                        <a:rPr lang="ru-RU" sz="2200" baseline="0" dirty="0" smtClean="0">
                          <a:latin typeface="Arial" panose="020B0604020202020204" pitchFamily="34" charset="0"/>
                          <a:cs typeface="Arial" panose="020B0604020202020204" pitchFamily="34" charset="0"/>
                        </a:rPr>
                        <a:t> программы обучения, воспитания, развития.</a:t>
                      </a:r>
                    </a:p>
                    <a:p>
                      <a:r>
                        <a:rPr lang="ru-RU" sz="2200" baseline="0" dirty="0" smtClean="0">
                          <a:latin typeface="Arial" panose="020B0604020202020204" pitchFamily="34" charset="0"/>
                          <a:cs typeface="Arial" panose="020B0604020202020204" pitchFamily="34" charset="0"/>
                        </a:rPr>
                        <a:t>Проектирует программы коррекционной работы.</a:t>
                      </a:r>
                      <a:endParaRPr lang="ru-RU"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977214"/>
                  </a:ext>
                </a:extLst>
              </a:tr>
              <a:tr h="1631674">
                <a:tc>
                  <a:txBody>
                    <a:bodyPr/>
                    <a:lstStyle/>
                    <a:p>
                      <a:pPr algn="ctr"/>
                      <a:r>
                        <a:rPr lang="ru-RU" sz="2400" b="1" dirty="0" smtClean="0">
                          <a:latin typeface="Arial" panose="020B0604020202020204" pitchFamily="34" charset="0"/>
                          <a:cs typeface="Arial" panose="020B0604020202020204" pitchFamily="34" charset="0"/>
                        </a:rPr>
                        <a:t>Учитель.</a:t>
                      </a:r>
                    </a:p>
                    <a:p>
                      <a:pPr algn="ctr"/>
                      <a:r>
                        <a:rPr lang="ru-RU" sz="2000" dirty="0" smtClean="0">
                          <a:latin typeface="Arial" panose="020B0604020202020204" pitchFamily="34" charset="0"/>
                          <a:cs typeface="Arial" panose="020B0604020202020204" pitchFamily="34" charset="0"/>
                        </a:rPr>
                        <a:t>Может иметь 1 или высшую квалификационную категорию.</a:t>
                      </a:r>
                      <a:endParaRPr lang="ru-RU"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200" dirty="0" smtClean="0">
                          <a:latin typeface="Arial" panose="020B0604020202020204" pitchFamily="34" charset="0"/>
                          <a:cs typeface="Arial" panose="020B0604020202020204" pitchFamily="34" charset="0"/>
                        </a:rPr>
                        <a:t>Выпускник СПО.</a:t>
                      </a:r>
                    </a:p>
                    <a:p>
                      <a:pPr algn="ctr"/>
                      <a:r>
                        <a:rPr lang="ru-RU" sz="2200" dirty="0" smtClean="0">
                          <a:latin typeface="Arial" panose="020B0604020202020204" pitchFamily="34" charset="0"/>
                          <a:cs typeface="Arial" panose="020B0604020202020204" pitchFamily="34" charset="0"/>
                        </a:rPr>
                        <a:t>Бакалавр.</a:t>
                      </a:r>
                      <a:endParaRPr lang="ru-RU"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2200" dirty="0" smtClean="0">
                          <a:latin typeface="Arial" panose="020B0604020202020204" pitchFamily="34" charset="0"/>
                          <a:cs typeface="Arial" panose="020B0604020202020204" pitchFamily="34" charset="0"/>
                        </a:rPr>
                        <a:t>Качественно работает по основной программе.</a:t>
                      </a:r>
                    </a:p>
                    <a:p>
                      <a:r>
                        <a:rPr lang="ru-RU" sz="2200" dirty="0" smtClean="0">
                          <a:latin typeface="Arial" panose="020B0604020202020204" pitchFamily="34" charset="0"/>
                          <a:cs typeface="Arial" panose="020B0604020202020204" pitchFamily="34" charset="0"/>
                        </a:rPr>
                        <a:t>Умеет работать с любыми</a:t>
                      </a:r>
                      <a:r>
                        <a:rPr lang="ru-RU" sz="2200" baseline="0" dirty="0" smtClean="0">
                          <a:latin typeface="Arial" panose="020B0604020202020204" pitchFamily="34" charset="0"/>
                          <a:cs typeface="Arial" panose="020B0604020202020204" pitchFamily="34" charset="0"/>
                        </a:rPr>
                        <a:t> детьми.</a:t>
                      </a:r>
                    </a:p>
                    <a:p>
                      <a:r>
                        <a:rPr lang="ru-RU" sz="2200" baseline="0" dirty="0" smtClean="0">
                          <a:latin typeface="Arial" panose="020B0604020202020204" pitchFamily="34" charset="0"/>
                          <a:cs typeface="Arial" panose="020B0604020202020204" pitchFamily="34" charset="0"/>
                        </a:rPr>
                        <a:t>Профессионально работает с родителями.</a:t>
                      </a:r>
                    </a:p>
                    <a:p>
                      <a:r>
                        <a:rPr lang="ru-RU" sz="2200" baseline="0" dirty="0" smtClean="0">
                          <a:latin typeface="Arial" panose="020B0604020202020204" pitchFamily="34" charset="0"/>
                          <a:cs typeface="Arial" panose="020B0604020202020204" pitchFamily="34" charset="0"/>
                        </a:rPr>
                        <a:t>Непрерывно развивается и обучается.</a:t>
                      </a:r>
                      <a:endParaRPr lang="ru-RU" sz="2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8623843"/>
                  </a:ext>
                </a:extLst>
              </a:tr>
            </a:tbl>
          </a:graphicData>
        </a:graphic>
      </p:graphicFrame>
    </p:spTree>
    <p:extLst>
      <p:ext uri="{BB962C8B-B14F-4D97-AF65-F5344CB8AC3E}">
        <p14:creationId xmlns:p14="http://schemas.microsoft.com/office/powerpoint/2010/main" val="3544588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733" y="528034"/>
            <a:ext cx="11217498" cy="6329965"/>
          </a:xfrm>
        </p:spPr>
        <p:txBody>
          <a:bodyPr>
            <a:normAutofit fontScale="90000"/>
          </a:bodyPr>
          <a:lstStyle/>
          <a:p>
            <a:pPr>
              <a:lnSpc>
                <a:spcPct val="100000"/>
              </a:lnSpc>
            </a:pPr>
            <a:r>
              <a:rPr lang="ru-RU" sz="2800" dirty="0" smtClean="0"/>
              <a:t>	</a:t>
            </a:r>
            <a:r>
              <a:rPr lang="ru-RU" sz="2800" dirty="0" smtClean="0">
                <a:solidFill>
                  <a:schemeClr val="tx1"/>
                </a:solidFill>
                <a:latin typeface="Arial" panose="020B0604020202020204" pitchFamily="34" charset="0"/>
                <a:cs typeface="Arial" panose="020B0604020202020204" pitchFamily="34" charset="0"/>
              </a:rPr>
              <a:t>Вступление в силу профессионального стандарта рекомендовано перенести на более поздний срок после подготовки и апробации в отдельных регионах его нового варианта.</a:t>
            </a:r>
            <a:br>
              <a:rPr lang="ru-RU" sz="2800"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
            </a:r>
            <a:br>
              <a:rPr lang="ru-RU" sz="2800"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	Предполагается переход на окладную систему в зависимости от педагогической должности учителя, состава и уровня сложности выполняемых им трудовых функций.</a:t>
            </a:r>
            <a:br>
              <a:rPr lang="ru-RU" sz="2800"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
            </a:r>
            <a:br>
              <a:rPr lang="ru-RU" sz="2800" dirty="0" smtClean="0">
                <a:solidFill>
                  <a:schemeClr val="tx1"/>
                </a:solidFill>
                <a:latin typeface="Arial" panose="020B0604020202020204" pitchFamily="34" charset="0"/>
                <a:cs typeface="Arial" panose="020B0604020202020204" pitchFamily="34" charset="0"/>
              </a:rPr>
            </a:br>
            <a:r>
              <a:rPr lang="ru-RU" sz="2800" dirty="0">
                <a:solidFill>
                  <a:schemeClr val="tx1"/>
                </a:solidFill>
                <a:latin typeface="Arial" panose="020B0604020202020204" pitchFamily="34" charset="0"/>
                <a:cs typeface="Arial" panose="020B0604020202020204" pitchFamily="34" charset="0"/>
              </a:rPr>
              <a:t>	</a:t>
            </a:r>
            <a:r>
              <a:rPr lang="ru-RU" sz="2800" dirty="0" smtClean="0">
                <a:solidFill>
                  <a:schemeClr val="tx1"/>
                </a:solidFill>
                <a:latin typeface="Arial" panose="020B0604020202020204" pitchFamily="34" charset="0"/>
                <a:cs typeface="Arial" panose="020B0604020202020204" pitchFamily="34" charset="0"/>
              </a:rPr>
              <a:t>По оценке </a:t>
            </a:r>
            <a:r>
              <a:rPr lang="ru-RU" sz="2800" dirty="0" err="1" smtClean="0">
                <a:solidFill>
                  <a:schemeClr val="tx1"/>
                </a:solidFill>
                <a:latin typeface="Arial" panose="020B0604020202020204" pitchFamily="34" charset="0"/>
                <a:cs typeface="Arial" panose="020B0604020202020204" pitchFamily="34" charset="0"/>
              </a:rPr>
              <a:t>Минобрнауки</a:t>
            </a:r>
            <a:r>
              <a:rPr lang="ru-RU" sz="2800" dirty="0" smtClean="0">
                <a:solidFill>
                  <a:schemeClr val="tx1"/>
                </a:solidFill>
                <a:latin typeface="Arial" panose="020B0604020202020204" pitchFamily="34" charset="0"/>
                <a:cs typeface="Arial" panose="020B0604020202020204" pitchFamily="34" charset="0"/>
              </a:rPr>
              <a:t> РФ, введение НСУР потребует незначительного увеличения оплаты труда, т.к. изменение штатного расписания не обязанность, а возможность.</a:t>
            </a:r>
            <a:br>
              <a:rPr lang="ru-RU" sz="2800"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	С этим не согласны ГД РФ и Профсоюзы. Без адекватных финансовых решений эффекта не будет. Если вводить новые должности без ощутимой дифференциации в оплате труда, не </a:t>
            </a:r>
            <a:br>
              <a:rPr lang="ru-RU" sz="2800"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будет потребности в их использовании.</a:t>
            </a:r>
            <a:r>
              <a:rPr lang="ru-RU" sz="2800" dirty="0" smtClean="0">
                <a:latin typeface="Arial" panose="020B0604020202020204" pitchFamily="34" charset="0"/>
                <a:cs typeface="Arial" panose="020B0604020202020204" pitchFamily="34" charset="0"/>
              </a:rPr>
              <a:t>	</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973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799"/>
            <a:ext cx="9601200" cy="5663045"/>
          </a:xfrm>
        </p:spPr>
        <p:txBody>
          <a:bodyPr>
            <a:normAutofit fontScale="90000"/>
          </a:bodyPr>
          <a:lstStyle/>
          <a:p>
            <a:r>
              <a:rPr lang="ru-RU" sz="2800" b="1" dirty="0" smtClean="0">
                <a:solidFill>
                  <a:schemeClr val="tx1"/>
                </a:solidFill>
              </a:rPr>
              <a:t>        </a:t>
            </a:r>
            <a:r>
              <a:rPr lang="ru-RU" sz="2800" b="1" dirty="0" smtClean="0">
                <a:solidFill>
                  <a:schemeClr val="tx1"/>
                </a:solidFill>
                <a:latin typeface="Arial" panose="020B0604020202020204" pitchFamily="34" charset="0"/>
                <a:cs typeface="Arial" panose="020B0604020202020204" pitchFamily="34" charset="0"/>
              </a:rPr>
              <a:t>Требования к квалификационным категориям.</a:t>
            </a:r>
            <a:br>
              <a:rPr lang="ru-RU" sz="2800" b="1"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
            </a:r>
            <a:br>
              <a:rPr lang="ru-RU" sz="2800" dirty="0" smtClean="0">
                <a:solidFill>
                  <a:schemeClr val="tx1"/>
                </a:solidFill>
                <a:latin typeface="Arial" panose="020B0604020202020204" pitchFamily="34" charset="0"/>
                <a:cs typeface="Arial" panose="020B0604020202020204" pitchFamily="34" charset="0"/>
              </a:rPr>
            </a:br>
            <a:r>
              <a:rPr lang="ru-RU" sz="2800" b="1" dirty="0">
                <a:solidFill>
                  <a:schemeClr val="tx1"/>
                </a:solidFill>
                <a:latin typeface="Arial" panose="020B0604020202020204" pitchFamily="34" charset="0"/>
                <a:cs typeface="Arial" panose="020B0604020202020204" pitchFamily="34" charset="0"/>
              </a:rPr>
              <a:t>Критерий №4. </a:t>
            </a:r>
            <a:r>
              <a:rPr lang="ru-RU" sz="2800" b="1" dirty="0" smtClean="0">
                <a:solidFill>
                  <a:schemeClr val="tx1"/>
                </a:solidFill>
                <a:latin typeface="Arial" panose="020B0604020202020204" pitchFamily="34" charset="0"/>
                <a:cs typeface="Arial" panose="020B0604020202020204" pitchFamily="34" charset="0"/>
              </a:rPr>
              <a:t>(1 и высшая кв. кат.)</a:t>
            </a:r>
            <a:br>
              <a:rPr lang="ru-RU" sz="2800" b="1"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Личный </a:t>
            </a:r>
            <a:r>
              <a:rPr lang="ru-RU" sz="2800" dirty="0">
                <a:solidFill>
                  <a:schemeClr val="tx1"/>
                </a:solidFill>
                <a:latin typeface="Arial" panose="020B0604020202020204" pitchFamily="34" charset="0"/>
                <a:cs typeface="Arial" panose="020B0604020202020204" pitchFamily="34" charset="0"/>
              </a:rPr>
              <a:t>вклад педагогического работника в повышение качества образования и транслирование опыта практических результатов профессиональной </a:t>
            </a:r>
            <a:r>
              <a:rPr lang="ru-RU" sz="2800" dirty="0" smtClean="0">
                <a:solidFill>
                  <a:schemeClr val="tx1"/>
                </a:solidFill>
                <a:latin typeface="Arial" panose="020B0604020202020204" pitchFamily="34" charset="0"/>
                <a:cs typeface="Arial" panose="020B0604020202020204" pitchFamily="34" charset="0"/>
              </a:rPr>
              <a:t>деятельности.</a:t>
            </a:r>
            <a:br>
              <a:rPr lang="ru-RU" sz="2800" dirty="0" smtClean="0">
                <a:solidFill>
                  <a:schemeClr val="tx1"/>
                </a:solidFill>
                <a:latin typeface="Arial" panose="020B0604020202020204" pitchFamily="34" charset="0"/>
                <a:cs typeface="Arial" panose="020B0604020202020204" pitchFamily="34" charset="0"/>
              </a:rPr>
            </a:br>
            <a:r>
              <a:rPr lang="ru-RU" sz="2800" b="1" dirty="0" smtClean="0">
                <a:solidFill>
                  <a:schemeClr val="tx1"/>
                </a:solidFill>
                <a:latin typeface="Arial" panose="020B0604020202020204" pitchFamily="34" charset="0"/>
                <a:cs typeface="Arial" panose="020B0604020202020204" pitchFamily="34" charset="0"/>
              </a:rPr>
              <a:t/>
            </a:r>
            <a:br>
              <a:rPr lang="ru-RU" sz="2800" b="1" dirty="0" smtClean="0">
                <a:solidFill>
                  <a:schemeClr val="tx1"/>
                </a:solidFill>
                <a:latin typeface="Arial" panose="020B0604020202020204" pitchFamily="34" charset="0"/>
                <a:cs typeface="Arial" panose="020B0604020202020204" pitchFamily="34" charset="0"/>
              </a:rPr>
            </a:br>
            <a:r>
              <a:rPr lang="ru-RU" sz="2800" b="1" dirty="0">
                <a:solidFill>
                  <a:schemeClr val="tx1"/>
                </a:solidFill>
                <a:latin typeface="Arial" panose="020B0604020202020204" pitchFamily="34" charset="0"/>
                <a:cs typeface="Arial" panose="020B0604020202020204" pitchFamily="34" charset="0"/>
              </a:rPr>
              <a:t>Критерий №5. </a:t>
            </a:r>
            <a:r>
              <a:rPr lang="ru-RU" sz="2800" b="1" dirty="0" smtClean="0">
                <a:solidFill>
                  <a:schemeClr val="tx1"/>
                </a:solidFill>
                <a:latin typeface="Arial" panose="020B0604020202020204" pitchFamily="34" charset="0"/>
                <a:cs typeface="Arial" panose="020B0604020202020204" pitchFamily="34" charset="0"/>
              </a:rPr>
              <a:t>(высшая кв. кат.)</a:t>
            </a:r>
            <a:br>
              <a:rPr lang="ru-RU" sz="2800" b="1" dirty="0" smtClean="0">
                <a:solidFill>
                  <a:schemeClr val="tx1"/>
                </a:solidFill>
                <a:latin typeface="Arial" panose="020B0604020202020204" pitchFamily="34" charset="0"/>
                <a:cs typeface="Arial" panose="020B0604020202020204" pitchFamily="34" charset="0"/>
              </a:rPr>
            </a:br>
            <a:r>
              <a:rPr lang="ru-RU" sz="2800" dirty="0" smtClean="0">
                <a:solidFill>
                  <a:schemeClr val="tx1"/>
                </a:solidFill>
                <a:latin typeface="Arial" panose="020B0604020202020204" pitchFamily="34" charset="0"/>
                <a:cs typeface="Arial" panose="020B0604020202020204" pitchFamily="34" charset="0"/>
              </a:rPr>
              <a:t>Результативность </a:t>
            </a:r>
            <a:r>
              <a:rPr lang="ru-RU" sz="2800" dirty="0">
                <a:solidFill>
                  <a:schemeClr val="tx1"/>
                </a:solidFill>
                <a:latin typeface="Arial" panose="020B0604020202020204" pitchFamily="34" charset="0"/>
                <a:cs typeface="Arial" panose="020B0604020202020204" pitchFamily="34" charset="0"/>
              </a:rPr>
              <a:t>деятельности педагогического работника по участию в работе методических объединений педагогических работников организации, в разработке программно-методического сопровождения образовательного процесса, профессиональных </a:t>
            </a:r>
            <a:r>
              <a:rPr lang="ru-RU" sz="2800" dirty="0" smtClean="0">
                <a:solidFill>
                  <a:schemeClr val="tx1"/>
                </a:solidFill>
                <a:latin typeface="Arial" panose="020B0604020202020204" pitchFamily="34" charset="0"/>
                <a:cs typeface="Arial" panose="020B0604020202020204" pitchFamily="34" charset="0"/>
              </a:rPr>
              <a:t>конкурсах.</a:t>
            </a:r>
            <a:r>
              <a:rPr lang="ru-RU" sz="2800" dirty="0">
                <a:solidFill>
                  <a:schemeClr val="tx1"/>
                </a:solidFill>
                <a:latin typeface="Arial" panose="020B0604020202020204" pitchFamily="34" charset="0"/>
                <a:cs typeface="Arial" panose="020B0604020202020204" pitchFamily="34" charset="0"/>
              </a:rPr>
              <a:t/>
            </a:r>
            <a:br>
              <a:rPr lang="ru-RU" sz="2800" dirty="0">
                <a:solidFill>
                  <a:schemeClr val="tx1"/>
                </a:solidFill>
                <a:latin typeface="Arial" panose="020B0604020202020204" pitchFamily="34" charset="0"/>
                <a:cs typeface="Arial" panose="020B0604020202020204" pitchFamily="34" charset="0"/>
              </a:rPr>
            </a:br>
            <a:r>
              <a:rPr lang="ru-RU" dirty="0" smtClean="0">
                <a:solidFill>
                  <a:schemeClr val="tx1"/>
                </a:solidFill>
                <a:latin typeface="Arial" panose="020B0604020202020204" pitchFamily="34" charset="0"/>
                <a:cs typeface="Arial" panose="020B0604020202020204" pitchFamily="34" charset="0"/>
              </a:rPr>
              <a:t/>
            </a:r>
            <a:br>
              <a:rPr lang="ru-RU" dirty="0" smtClean="0">
                <a:solidFill>
                  <a:schemeClr val="tx1"/>
                </a:solidFill>
                <a:latin typeface="Arial" panose="020B0604020202020204" pitchFamily="34" charset="0"/>
                <a:cs typeface="Arial" panose="020B0604020202020204" pitchFamily="34" charset="0"/>
              </a:rPr>
            </a:br>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132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8927" y="426028"/>
            <a:ext cx="11423073" cy="5232202"/>
          </a:xfrm>
          <a:prstGeom prst="rect">
            <a:avLst/>
          </a:prstGeom>
        </p:spPr>
        <p:txBody>
          <a:bodyPr wrap="square">
            <a:spAutoFit/>
          </a:bodyPr>
          <a:lstStyle/>
          <a:p>
            <a:pPr algn="ctr"/>
            <a:r>
              <a:rPr lang="ru-RU" sz="2400" b="1" dirty="0" smtClean="0">
                <a:latin typeface="Arial" panose="020B0604020202020204" pitchFamily="34" charset="0"/>
                <a:cs typeface="Arial" panose="020B0604020202020204" pitchFamily="34" charset="0"/>
              </a:rPr>
              <a:t>Программы:</a:t>
            </a:r>
          </a:p>
          <a:p>
            <a:pPr algn="ctr"/>
            <a:endParaRPr lang="ru-RU" sz="2400" b="1" dirty="0" smtClean="0"/>
          </a:p>
          <a:p>
            <a:r>
              <a:rPr lang="ru-RU" sz="2200" b="1" dirty="0" smtClean="0">
                <a:latin typeface="Arial" panose="020B0604020202020204" pitchFamily="34" charset="0"/>
                <a:cs typeface="Arial" panose="020B0604020202020204" pitchFamily="34" charset="0"/>
              </a:rPr>
              <a:t>Лях В. И. </a:t>
            </a:r>
            <a:r>
              <a:rPr lang="ru-RU" sz="2200" dirty="0" smtClean="0">
                <a:latin typeface="Arial" panose="020B0604020202020204" pitchFamily="34" charset="0"/>
                <a:cs typeface="Arial" panose="020B0604020202020204" pitchFamily="34" charset="0"/>
              </a:rPr>
              <a:t>Физическая культура. Рабочие программы. Предметная линия учебников В. И. Ляха. </a:t>
            </a:r>
            <a:r>
              <a:rPr lang="ru-RU" sz="2200" b="1" dirty="0" smtClean="0">
                <a:latin typeface="Arial" panose="020B0604020202020204" pitchFamily="34" charset="0"/>
                <a:cs typeface="Arial" panose="020B0604020202020204" pitchFamily="34" charset="0"/>
              </a:rPr>
              <a:t>1 - 4 классы</a:t>
            </a:r>
            <a:r>
              <a:rPr lang="ru-RU" sz="2200" dirty="0" smtClean="0">
                <a:latin typeface="Arial" panose="020B0604020202020204" pitchFamily="34" charset="0"/>
                <a:cs typeface="Arial" panose="020B0604020202020204" pitchFamily="34" charset="0"/>
              </a:rPr>
              <a:t>: пособие для учителей </a:t>
            </a:r>
            <a:r>
              <a:rPr lang="ru-RU" sz="2200" dirty="0" err="1" smtClean="0">
                <a:latin typeface="Arial" panose="020B0604020202020204" pitchFamily="34" charset="0"/>
                <a:cs typeface="Arial" panose="020B0604020202020204" pitchFamily="34" charset="0"/>
              </a:rPr>
              <a:t>общеобразоват</a:t>
            </a:r>
            <a:r>
              <a:rPr lang="ru-RU" sz="2200" dirty="0" smtClean="0">
                <a:latin typeface="Arial" panose="020B0604020202020204" pitchFamily="34" charset="0"/>
                <a:cs typeface="Arial" panose="020B0604020202020204" pitchFamily="34" charset="0"/>
              </a:rPr>
              <a:t>. организаций / В. И. Лях. — М.: Просвещение, 2012.</a:t>
            </a:r>
          </a:p>
          <a:p>
            <a:r>
              <a:rPr lang="ru-RU" sz="2200" b="1" dirty="0" smtClean="0">
                <a:latin typeface="Arial" panose="020B0604020202020204" pitchFamily="34" charset="0"/>
                <a:cs typeface="Arial" panose="020B0604020202020204" pitchFamily="34" charset="0"/>
              </a:rPr>
              <a:t>Лях В. И. </a:t>
            </a:r>
            <a:r>
              <a:rPr lang="ru-RU" sz="2200" dirty="0" smtClean="0">
                <a:latin typeface="Arial" panose="020B0604020202020204" pitchFamily="34" charset="0"/>
                <a:cs typeface="Arial" panose="020B0604020202020204" pitchFamily="34" charset="0"/>
              </a:rPr>
              <a:t>Физическая культура. Рабочие программы. Предметная линия учебников В. И. Ляха. </a:t>
            </a:r>
            <a:r>
              <a:rPr lang="ru-RU" sz="2200" b="1" dirty="0" smtClean="0">
                <a:latin typeface="Arial" panose="020B0604020202020204" pitchFamily="34" charset="0"/>
                <a:cs typeface="Arial" panose="020B0604020202020204" pitchFamily="34" charset="0"/>
              </a:rPr>
              <a:t>5 - 9 классы</a:t>
            </a:r>
            <a:r>
              <a:rPr lang="ru-RU" sz="2200" dirty="0" smtClean="0">
                <a:latin typeface="Arial" panose="020B0604020202020204" pitchFamily="34" charset="0"/>
                <a:cs typeface="Arial" panose="020B0604020202020204" pitchFamily="34" charset="0"/>
              </a:rPr>
              <a:t>: пособие для учителей </a:t>
            </a:r>
            <a:r>
              <a:rPr lang="ru-RU" sz="2200" dirty="0" err="1" smtClean="0">
                <a:latin typeface="Arial" panose="020B0604020202020204" pitchFamily="34" charset="0"/>
                <a:cs typeface="Arial" panose="020B0604020202020204" pitchFamily="34" charset="0"/>
              </a:rPr>
              <a:t>общеобразоват</a:t>
            </a:r>
            <a:r>
              <a:rPr lang="ru-RU" sz="2200" dirty="0" smtClean="0">
                <a:latin typeface="Arial" panose="020B0604020202020204" pitchFamily="34" charset="0"/>
                <a:cs typeface="Arial" panose="020B0604020202020204" pitchFamily="34" charset="0"/>
              </a:rPr>
              <a:t>. организаций / В. И. Лях. — М.: Просвещение, 2012. </a:t>
            </a:r>
          </a:p>
          <a:p>
            <a:r>
              <a:rPr lang="ru-RU" sz="2200" b="1" dirty="0" smtClean="0">
                <a:latin typeface="Arial" panose="020B0604020202020204" pitchFamily="34" charset="0"/>
                <a:cs typeface="Arial" panose="020B0604020202020204" pitchFamily="34" charset="0"/>
              </a:rPr>
              <a:t>Лях В. И. </a:t>
            </a:r>
            <a:r>
              <a:rPr lang="ru-RU" sz="2200" dirty="0" smtClean="0">
                <a:latin typeface="Arial" panose="020B0604020202020204" pitchFamily="34" charset="0"/>
                <a:cs typeface="Arial" panose="020B0604020202020204" pitchFamily="34" charset="0"/>
              </a:rPr>
              <a:t>Физическая культура. Рабочие программы. Предметная линия учебников В. И. Ляха. </a:t>
            </a:r>
            <a:r>
              <a:rPr lang="ru-RU" sz="2200" b="1" dirty="0" smtClean="0">
                <a:latin typeface="Arial" panose="020B0604020202020204" pitchFamily="34" charset="0"/>
                <a:cs typeface="Arial" panose="020B0604020202020204" pitchFamily="34" charset="0"/>
              </a:rPr>
              <a:t>10 - 11 классы</a:t>
            </a:r>
            <a:r>
              <a:rPr lang="ru-RU" sz="2200" dirty="0" smtClean="0">
                <a:latin typeface="Arial" panose="020B0604020202020204" pitchFamily="34" charset="0"/>
                <a:cs typeface="Arial" panose="020B0604020202020204" pitchFamily="34" charset="0"/>
              </a:rPr>
              <a:t>: пособие для учителей </a:t>
            </a:r>
            <a:r>
              <a:rPr lang="ru-RU" sz="2200" dirty="0" err="1" smtClean="0">
                <a:latin typeface="Arial" panose="020B0604020202020204" pitchFamily="34" charset="0"/>
                <a:cs typeface="Arial" panose="020B0604020202020204" pitchFamily="34" charset="0"/>
              </a:rPr>
              <a:t>общеобразоват</a:t>
            </a:r>
            <a:r>
              <a:rPr lang="ru-RU" sz="2200" dirty="0" smtClean="0">
                <a:latin typeface="Arial" panose="020B0604020202020204" pitchFamily="34" charset="0"/>
                <a:cs typeface="Arial" panose="020B0604020202020204" pitchFamily="34" charset="0"/>
              </a:rPr>
              <a:t>. организаций / В. И. Лях. — М.: Просвещение, 2015. </a:t>
            </a:r>
          </a:p>
          <a:p>
            <a:r>
              <a:rPr lang="ru-RU" sz="2200" b="1" dirty="0" smtClean="0">
                <a:latin typeface="Arial" panose="020B0604020202020204" pitchFamily="34" charset="0"/>
                <a:cs typeface="Arial" panose="020B0604020202020204" pitchFamily="34" charset="0"/>
              </a:rPr>
              <a:t>Примерная </a:t>
            </a:r>
            <a:r>
              <a:rPr lang="ru-RU" sz="2200" dirty="0" smtClean="0">
                <a:latin typeface="Arial" panose="020B0604020202020204" pitchFamily="34" charset="0"/>
                <a:cs typeface="Arial" panose="020B0604020202020204" pitchFamily="34" charset="0"/>
              </a:rPr>
              <a:t>основная образовательная программа образовательного учреждения. Основная школа / сост. Е. С. Савинов. — М.: Просвещение, 2011.</a:t>
            </a:r>
          </a:p>
          <a:p>
            <a:r>
              <a:rPr lang="ru-RU" sz="2200" b="1" dirty="0" smtClean="0">
                <a:latin typeface="Arial" panose="020B0604020202020204" pitchFamily="34" charset="0"/>
                <a:cs typeface="Arial" panose="020B0604020202020204" pitchFamily="34" charset="0"/>
              </a:rPr>
              <a:t>Примерные</a:t>
            </a:r>
            <a:r>
              <a:rPr lang="ru-RU" sz="2200" dirty="0" smtClean="0">
                <a:latin typeface="Arial" panose="020B0604020202020204" pitchFamily="34" charset="0"/>
                <a:cs typeface="Arial" panose="020B0604020202020204" pitchFamily="34" charset="0"/>
              </a:rPr>
              <a:t> программы по учебным предметам. Физическая культура. </a:t>
            </a:r>
          </a:p>
          <a:p>
            <a:r>
              <a:rPr lang="ru-RU" sz="2200" dirty="0" smtClean="0">
                <a:latin typeface="Arial" panose="020B0604020202020204" pitchFamily="34" charset="0"/>
                <a:cs typeface="Arial" panose="020B0604020202020204" pitchFamily="34" charset="0"/>
              </a:rPr>
              <a:t>1—11 классы — М.: Просвещение, 2013. — (Серия «Стандарты второго поколения»).</a:t>
            </a:r>
          </a:p>
        </p:txBody>
      </p:sp>
    </p:spTree>
    <p:extLst>
      <p:ext uri="{BB962C8B-B14F-4D97-AF65-F5344CB8AC3E}">
        <p14:creationId xmlns:p14="http://schemas.microsoft.com/office/powerpoint/2010/main" val="355560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0882" y="820882"/>
            <a:ext cx="11236671" cy="6186309"/>
          </a:xfrm>
          <a:prstGeom prst="rect">
            <a:avLst/>
          </a:prstGeom>
        </p:spPr>
        <p:txBody>
          <a:bodyPr wrap="square">
            <a:spAutoFit/>
          </a:bodyPr>
          <a:lstStyle/>
          <a:p>
            <a:pPr algn="ctr"/>
            <a:r>
              <a:rPr lang="ru-RU" sz="2400" b="1" dirty="0" smtClean="0">
                <a:latin typeface="Arial" panose="020B0604020202020204" pitchFamily="34" charset="0"/>
                <a:cs typeface="Arial" panose="020B0604020202020204" pitchFamily="34" charset="0"/>
              </a:rPr>
              <a:t>Учебники: </a:t>
            </a:r>
          </a:p>
          <a:p>
            <a:pPr algn="ctr"/>
            <a:endParaRPr lang="ru-RU" sz="2400" b="1" dirty="0" smtClean="0">
              <a:latin typeface="Arial" panose="020B0604020202020204" pitchFamily="34" charset="0"/>
              <a:cs typeface="Arial" panose="020B0604020202020204" pitchFamily="34" charset="0"/>
            </a:endParaRPr>
          </a:p>
          <a:p>
            <a:r>
              <a:rPr lang="ru-RU" sz="2400" b="1" dirty="0" smtClean="0">
                <a:latin typeface="Arial" panose="020B0604020202020204" pitchFamily="34" charset="0"/>
                <a:cs typeface="Arial" panose="020B0604020202020204" pitchFamily="34" charset="0"/>
              </a:rPr>
              <a:t>Физическая культура: 1—4 </a:t>
            </a:r>
            <a:r>
              <a:rPr lang="ru-RU" sz="2400" b="1" dirty="0" err="1" smtClean="0">
                <a:latin typeface="Arial" panose="020B0604020202020204" pitchFamily="34" charset="0"/>
                <a:cs typeface="Arial" panose="020B0604020202020204" pitchFamily="34" charset="0"/>
              </a:rPr>
              <a:t>кл</a:t>
            </a:r>
            <a:r>
              <a:rPr lang="ru-RU" sz="2400" b="1"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учеб. для </a:t>
            </a:r>
            <a:r>
              <a:rPr lang="ru-RU" sz="2400" dirty="0" err="1" smtClean="0">
                <a:latin typeface="Arial" panose="020B0604020202020204" pitchFamily="34" charset="0"/>
                <a:cs typeface="Arial" panose="020B0604020202020204" pitchFamily="34" charset="0"/>
              </a:rPr>
              <a:t>общеобразоват</a:t>
            </a:r>
            <a:r>
              <a:rPr lang="ru-RU" sz="2400" dirty="0" smtClean="0">
                <a:latin typeface="Arial" panose="020B0604020202020204" pitchFamily="34" charset="0"/>
                <a:cs typeface="Arial" panose="020B0604020202020204" pitchFamily="34" charset="0"/>
              </a:rPr>
              <a:t>. организаций / </a:t>
            </a:r>
          </a:p>
          <a:p>
            <a:r>
              <a:rPr lang="ru-RU" sz="2400" dirty="0" smtClean="0">
                <a:latin typeface="Arial" panose="020B0604020202020204" pitchFamily="34" charset="0"/>
                <a:cs typeface="Arial" panose="020B0604020202020204" pitchFamily="34" charset="0"/>
              </a:rPr>
              <a:t>В. И. Лях. — М.: Просвещение, 2012.</a:t>
            </a:r>
          </a:p>
          <a:p>
            <a:endParaRPr lang="ru-RU" sz="2400" dirty="0" smtClean="0">
              <a:latin typeface="Arial" panose="020B0604020202020204" pitchFamily="34" charset="0"/>
              <a:cs typeface="Arial" panose="020B0604020202020204" pitchFamily="34" charset="0"/>
            </a:endParaRPr>
          </a:p>
          <a:p>
            <a:r>
              <a:rPr lang="ru-RU" sz="2400" b="1" dirty="0" smtClean="0">
                <a:latin typeface="Arial" panose="020B0604020202020204" pitchFamily="34" charset="0"/>
                <a:cs typeface="Arial" panose="020B0604020202020204" pitchFamily="34" charset="0"/>
              </a:rPr>
              <a:t>Физическая культура: 5—7 </a:t>
            </a:r>
            <a:r>
              <a:rPr lang="ru-RU" sz="2400" b="1" dirty="0" err="1" smtClean="0">
                <a:latin typeface="Arial" panose="020B0604020202020204" pitchFamily="34" charset="0"/>
                <a:cs typeface="Arial" panose="020B0604020202020204" pitchFamily="34" charset="0"/>
              </a:rPr>
              <a:t>кл</a:t>
            </a:r>
            <a:r>
              <a:rPr lang="ru-RU" sz="2400" dirty="0" smtClean="0">
                <a:latin typeface="Arial" panose="020B0604020202020204" pitchFamily="34" charset="0"/>
                <a:cs typeface="Arial" panose="020B0604020202020204" pitchFamily="34" charset="0"/>
              </a:rPr>
              <a:t>.: учеб. для </a:t>
            </a:r>
            <a:r>
              <a:rPr lang="ru-RU" sz="2400" dirty="0" err="1" smtClean="0">
                <a:latin typeface="Arial" panose="020B0604020202020204" pitchFamily="34" charset="0"/>
                <a:cs typeface="Arial" panose="020B0604020202020204" pitchFamily="34" charset="0"/>
              </a:rPr>
              <a:t>общеобразоват</a:t>
            </a:r>
            <a:r>
              <a:rPr lang="ru-RU" sz="2400" dirty="0" smtClean="0">
                <a:latin typeface="Arial" panose="020B0604020202020204" pitchFamily="34" charset="0"/>
                <a:cs typeface="Arial" panose="020B0604020202020204" pitchFamily="34" charset="0"/>
              </a:rPr>
              <a:t>. учреждений / </a:t>
            </a:r>
          </a:p>
          <a:p>
            <a:r>
              <a:rPr lang="ru-RU" sz="2400" dirty="0" smtClean="0">
                <a:latin typeface="Arial" panose="020B0604020202020204" pitchFamily="34" charset="0"/>
                <a:cs typeface="Arial" panose="020B0604020202020204" pitchFamily="34" charset="0"/>
              </a:rPr>
              <a:t>[М. Я. </a:t>
            </a:r>
            <a:r>
              <a:rPr lang="ru-RU" sz="2400" dirty="0" err="1" smtClean="0">
                <a:latin typeface="Arial" panose="020B0604020202020204" pitchFamily="34" charset="0"/>
                <a:cs typeface="Arial" panose="020B0604020202020204" pitchFamily="34" charset="0"/>
              </a:rPr>
              <a:t>Виленский</a:t>
            </a:r>
            <a:r>
              <a:rPr lang="ru-RU" sz="2400" dirty="0" smtClean="0">
                <a:latin typeface="Arial" panose="020B0604020202020204" pitchFamily="34" charset="0"/>
                <a:cs typeface="Arial" panose="020B0604020202020204" pitchFamily="34" charset="0"/>
              </a:rPr>
              <a:t>, И. М. </a:t>
            </a:r>
            <a:r>
              <a:rPr lang="ru-RU" sz="2400" dirty="0" err="1" smtClean="0">
                <a:latin typeface="Arial" panose="020B0604020202020204" pitchFamily="34" charset="0"/>
                <a:cs typeface="Arial" panose="020B0604020202020204" pitchFamily="34" charset="0"/>
              </a:rPr>
              <a:t>Туревский</a:t>
            </a:r>
            <a:r>
              <a:rPr lang="ru-RU" sz="2400" dirty="0" smtClean="0">
                <a:latin typeface="Arial" panose="020B0604020202020204" pitchFamily="34" charset="0"/>
                <a:cs typeface="Arial" panose="020B0604020202020204" pitchFamily="34" charset="0"/>
              </a:rPr>
              <a:t>, Т. Ю. </a:t>
            </a:r>
            <a:r>
              <a:rPr lang="ru-RU" sz="2400" dirty="0" err="1" smtClean="0">
                <a:latin typeface="Arial" panose="020B0604020202020204" pitchFamily="34" charset="0"/>
                <a:cs typeface="Arial" panose="020B0604020202020204" pitchFamily="34" charset="0"/>
              </a:rPr>
              <a:t>Торочкова</a:t>
            </a:r>
            <a:r>
              <a:rPr lang="ru-RU" sz="2400" dirty="0" smtClean="0">
                <a:latin typeface="Arial" panose="020B0604020202020204" pitchFamily="34" charset="0"/>
                <a:cs typeface="Arial" panose="020B0604020202020204" pitchFamily="34" charset="0"/>
              </a:rPr>
              <a:t> и др.]; под ред. М. Я. </a:t>
            </a:r>
            <a:r>
              <a:rPr lang="ru-RU" sz="2400" dirty="0" err="1" smtClean="0">
                <a:latin typeface="Arial" panose="020B0604020202020204" pitchFamily="34" charset="0"/>
                <a:cs typeface="Arial" panose="020B0604020202020204" pitchFamily="34" charset="0"/>
              </a:rPr>
              <a:t>Виленского</a:t>
            </a:r>
            <a:r>
              <a:rPr lang="ru-RU" sz="2400" dirty="0" smtClean="0">
                <a:latin typeface="Arial" panose="020B0604020202020204" pitchFamily="34" charset="0"/>
                <a:cs typeface="Arial" panose="020B0604020202020204" pitchFamily="34" charset="0"/>
              </a:rPr>
              <a:t>. — М.: Просвещение, 2012.</a:t>
            </a:r>
          </a:p>
          <a:p>
            <a:endParaRPr lang="ru-RU" sz="2400" dirty="0" smtClean="0">
              <a:latin typeface="Arial" panose="020B0604020202020204" pitchFamily="34" charset="0"/>
              <a:cs typeface="Arial" panose="020B0604020202020204" pitchFamily="34" charset="0"/>
            </a:endParaRPr>
          </a:p>
          <a:p>
            <a:r>
              <a:rPr lang="ru-RU" sz="2400" b="1" dirty="0" smtClean="0">
                <a:latin typeface="Arial" panose="020B0604020202020204" pitchFamily="34" charset="0"/>
                <a:cs typeface="Arial" panose="020B0604020202020204" pitchFamily="34" charset="0"/>
              </a:rPr>
              <a:t>Физическая культура: 8—9 </a:t>
            </a:r>
            <a:r>
              <a:rPr lang="ru-RU" sz="2400" b="1" dirty="0" err="1" smtClean="0">
                <a:latin typeface="Arial" panose="020B0604020202020204" pitchFamily="34" charset="0"/>
                <a:cs typeface="Arial" panose="020B0604020202020204" pitchFamily="34" charset="0"/>
              </a:rPr>
              <a:t>кл</a:t>
            </a:r>
            <a:r>
              <a:rPr lang="ru-RU" sz="2400" dirty="0" smtClean="0">
                <a:latin typeface="Arial" panose="020B0604020202020204" pitchFamily="34" charset="0"/>
                <a:cs typeface="Arial" panose="020B0604020202020204" pitchFamily="34" charset="0"/>
              </a:rPr>
              <a:t>.: учеб. для </a:t>
            </a:r>
            <a:r>
              <a:rPr lang="ru-RU" sz="2400" dirty="0" err="1" smtClean="0">
                <a:latin typeface="Arial" panose="020B0604020202020204" pitchFamily="34" charset="0"/>
                <a:cs typeface="Arial" panose="020B0604020202020204" pitchFamily="34" charset="0"/>
              </a:rPr>
              <a:t>общеобразоват</a:t>
            </a:r>
            <a:r>
              <a:rPr lang="ru-RU" sz="2400" dirty="0" smtClean="0">
                <a:latin typeface="Arial" panose="020B0604020202020204" pitchFamily="34" charset="0"/>
                <a:cs typeface="Arial" panose="020B0604020202020204" pitchFamily="34" charset="0"/>
              </a:rPr>
              <a:t>. организаций /</a:t>
            </a:r>
          </a:p>
          <a:p>
            <a:r>
              <a:rPr lang="ru-RU" sz="2400" dirty="0" smtClean="0">
                <a:latin typeface="Arial" panose="020B0604020202020204" pitchFamily="34" charset="0"/>
                <a:cs typeface="Arial" panose="020B0604020202020204" pitchFamily="34" charset="0"/>
              </a:rPr>
              <a:t> В. И. Лях. — М.: Просвещение, 2015.</a:t>
            </a:r>
          </a:p>
          <a:p>
            <a:endParaRPr lang="ru-RU" sz="2400" dirty="0" smtClean="0">
              <a:latin typeface="Arial" panose="020B0604020202020204" pitchFamily="34" charset="0"/>
              <a:cs typeface="Arial" panose="020B0604020202020204" pitchFamily="34" charset="0"/>
            </a:endParaRPr>
          </a:p>
          <a:p>
            <a:r>
              <a:rPr lang="ru-RU" sz="2400" b="1" dirty="0" smtClean="0">
                <a:latin typeface="Arial" panose="020B0604020202020204" pitchFamily="34" charset="0"/>
                <a:cs typeface="Arial" panose="020B0604020202020204" pitchFamily="34" charset="0"/>
              </a:rPr>
              <a:t>Физическая культура: 10—11 </a:t>
            </a:r>
            <a:r>
              <a:rPr lang="ru-RU" sz="2400" b="1" dirty="0" err="1" smtClean="0">
                <a:latin typeface="Arial" panose="020B0604020202020204" pitchFamily="34" charset="0"/>
                <a:cs typeface="Arial" panose="020B0604020202020204" pitchFamily="34" charset="0"/>
              </a:rPr>
              <a:t>кл</a:t>
            </a:r>
            <a:r>
              <a:rPr lang="ru-RU" sz="2400" dirty="0" smtClean="0">
                <a:latin typeface="Arial" panose="020B0604020202020204" pitchFamily="34" charset="0"/>
                <a:cs typeface="Arial" panose="020B0604020202020204" pitchFamily="34" charset="0"/>
              </a:rPr>
              <a:t>.: учеб. для </a:t>
            </a:r>
            <a:r>
              <a:rPr lang="ru-RU" sz="2400" dirty="0" err="1" smtClean="0">
                <a:latin typeface="Arial" panose="020B0604020202020204" pitchFamily="34" charset="0"/>
                <a:cs typeface="Arial" panose="020B0604020202020204" pitchFamily="34" charset="0"/>
              </a:rPr>
              <a:t>общеобразоват</a:t>
            </a:r>
            <a:r>
              <a:rPr lang="ru-RU" sz="2400" dirty="0" smtClean="0">
                <a:latin typeface="Arial" panose="020B0604020202020204" pitchFamily="34" charset="0"/>
                <a:cs typeface="Arial" panose="020B0604020202020204" pitchFamily="34" charset="0"/>
              </a:rPr>
              <a:t>. организаций / В. И. Лях. — М.: Просвещение, 2016.</a:t>
            </a:r>
          </a:p>
          <a:p>
            <a:pPr lvl="0"/>
            <a:endParaRPr lang="ru-RU" sz="2000" dirty="0">
              <a:solidFill>
                <a:prstClr val="black"/>
              </a:solidFill>
            </a:endParaRPr>
          </a:p>
          <a:p>
            <a:pPr lvl="0"/>
            <a:endParaRPr lang="ru-RU" sz="2000" dirty="0">
              <a:solidFill>
                <a:prstClr val="black"/>
              </a:solidFill>
            </a:endParaRPr>
          </a:p>
          <a:p>
            <a:endParaRPr lang="ru-RU" sz="2000" dirty="0"/>
          </a:p>
        </p:txBody>
      </p:sp>
    </p:spTree>
    <p:extLst>
      <p:ext uri="{BB962C8B-B14F-4D97-AF65-F5344CB8AC3E}">
        <p14:creationId xmlns:p14="http://schemas.microsoft.com/office/powerpoint/2010/main" val="2743822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6192" y="457119"/>
            <a:ext cx="11495808" cy="5386090"/>
          </a:xfrm>
          <a:prstGeom prst="rect">
            <a:avLst/>
          </a:prstGeom>
        </p:spPr>
        <p:txBody>
          <a:bodyPr wrap="square">
            <a:spAutoFit/>
          </a:bodyPr>
          <a:lstStyle/>
          <a:p>
            <a:pPr lvl="0" algn="ctr"/>
            <a:r>
              <a:rPr lang="ru-RU" sz="2800" b="1" dirty="0">
                <a:solidFill>
                  <a:prstClr val="black"/>
                </a:solidFill>
                <a:latin typeface="Arial" panose="020B0604020202020204" pitchFamily="34" charset="0"/>
                <a:cs typeface="Arial" panose="020B0604020202020204" pitchFamily="34" charset="0"/>
              </a:rPr>
              <a:t>Методические пособия</a:t>
            </a:r>
            <a:r>
              <a:rPr lang="ru-RU" sz="2800" b="1" dirty="0" smtClean="0">
                <a:solidFill>
                  <a:prstClr val="black"/>
                </a:solidFill>
                <a:latin typeface="Arial" panose="020B0604020202020204" pitchFamily="34" charset="0"/>
                <a:cs typeface="Arial" panose="020B0604020202020204" pitchFamily="34" charset="0"/>
              </a:rPr>
              <a:t>:</a:t>
            </a:r>
          </a:p>
          <a:p>
            <a:pPr lvl="0" algn="ctr"/>
            <a:endParaRPr lang="ru-RU" sz="2800" b="1" dirty="0" smtClean="0">
              <a:solidFill>
                <a:prstClr val="black"/>
              </a:solidFill>
              <a:latin typeface="Arial" panose="020B0604020202020204" pitchFamily="34" charset="0"/>
              <a:cs typeface="Arial" panose="020B0604020202020204" pitchFamily="34" charset="0"/>
            </a:endParaRPr>
          </a:p>
          <a:p>
            <a:pPr lvl="0"/>
            <a:r>
              <a:rPr lang="ru-RU" sz="2400" b="1" dirty="0" smtClean="0">
                <a:solidFill>
                  <a:prstClr val="black"/>
                </a:solidFill>
                <a:latin typeface="Arial" panose="020B0604020202020204" pitchFamily="34" charset="0"/>
                <a:cs typeface="Arial" panose="020B0604020202020204" pitchFamily="34" charset="0"/>
              </a:rPr>
              <a:t>Методические </a:t>
            </a:r>
            <a:r>
              <a:rPr lang="ru-RU" sz="2400" b="1" dirty="0">
                <a:solidFill>
                  <a:prstClr val="black"/>
                </a:solidFill>
                <a:latin typeface="Arial" panose="020B0604020202020204" pitchFamily="34" charset="0"/>
                <a:cs typeface="Arial" panose="020B0604020202020204" pitchFamily="34" charset="0"/>
              </a:rPr>
              <a:t>рекомендации. 5-7 классы: </a:t>
            </a:r>
            <a:r>
              <a:rPr lang="ru-RU" sz="2400" dirty="0">
                <a:solidFill>
                  <a:prstClr val="black"/>
                </a:solidFill>
                <a:latin typeface="Arial" panose="020B0604020202020204" pitchFamily="34" charset="0"/>
                <a:cs typeface="Arial" panose="020B0604020202020204" pitchFamily="34" charset="0"/>
              </a:rPr>
              <a:t>пособие для учителей </a:t>
            </a:r>
            <a:r>
              <a:rPr lang="ru-RU" sz="2400" dirty="0" err="1">
                <a:solidFill>
                  <a:prstClr val="black"/>
                </a:solidFill>
                <a:latin typeface="Arial" panose="020B0604020202020204" pitchFamily="34" charset="0"/>
                <a:cs typeface="Arial" panose="020B0604020202020204" pitchFamily="34" charset="0"/>
              </a:rPr>
              <a:t>общеобразоват</a:t>
            </a:r>
            <a:r>
              <a:rPr lang="ru-RU" sz="2400" dirty="0">
                <a:solidFill>
                  <a:prstClr val="black"/>
                </a:solidFill>
                <a:latin typeface="Arial" panose="020B0604020202020204" pitchFamily="34" charset="0"/>
                <a:cs typeface="Arial" panose="020B0604020202020204" pitchFamily="34" charset="0"/>
              </a:rPr>
              <a:t>. организаций/ М.Я. </a:t>
            </a:r>
            <a:r>
              <a:rPr lang="ru-RU" sz="2400" dirty="0" err="1">
                <a:solidFill>
                  <a:prstClr val="black"/>
                </a:solidFill>
                <a:latin typeface="Arial" panose="020B0604020202020204" pitchFamily="34" charset="0"/>
                <a:cs typeface="Arial" panose="020B0604020202020204" pitchFamily="34" charset="0"/>
              </a:rPr>
              <a:t>Виленский</a:t>
            </a:r>
            <a:r>
              <a:rPr lang="ru-RU" sz="2400" dirty="0">
                <a:solidFill>
                  <a:prstClr val="black"/>
                </a:solidFill>
                <a:latin typeface="Arial" panose="020B0604020202020204" pitchFamily="34" charset="0"/>
                <a:cs typeface="Arial" panose="020B0604020202020204" pitchFamily="34" charset="0"/>
              </a:rPr>
              <a:t>, </a:t>
            </a:r>
            <a:r>
              <a:rPr lang="ru-RU" sz="2400" dirty="0" err="1">
                <a:solidFill>
                  <a:prstClr val="black"/>
                </a:solidFill>
                <a:latin typeface="Arial" panose="020B0604020202020204" pitchFamily="34" charset="0"/>
                <a:cs typeface="Arial" panose="020B0604020202020204" pitchFamily="34" charset="0"/>
              </a:rPr>
              <a:t>В.Т.Чичикин</a:t>
            </a:r>
            <a:r>
              <a:rPr lang="ru-RU" sz="2400" dirty="0">
                <a:solidFill>
                  <a:prstClr val="black"/>
                </a:solidFill>
                <a:latin typeface="Arial" panose="020B0604020202020204" pitchFamily="34" charset="0"/>
                <a:cs typeface="Arial" panose="020B0604020202020204" pitchFamily="34" charset="0"/>
              </a:rPr>
              <a:t>, Т.Ю. </a:t>
            </a:r>
            <a:r>
              <a:rPr lang="ru-RU" sz="2400" dirty="0" err="1">
                <a:solidFill>
                  <a:prstClr val="black"/>
                </a:solidFill>
                <a:latin typeface="Arial" panose="020B0604020202020204" pitchFamily="34" charset="0"/>
                <a:cs typeface="Arial" panose="020B0604020202020204" pitchFamily="34" charset="0"/>
              </a:rPr>
              <a:t>Торочкова</a:t>
            </a:r>
            <a:r>
              <a:rPr lang="ru-RU" sz="2400" dirty="0">
                <a:solidFill>
                  <a:prstClr val="black"/>
                </a:solidFill>
                <a:latin typeface="Arial" panose="020B0604020202020204" pitchFamily="34" charset="0"/>
                <a:cs typeface="Arial" panose="020B0604020202020204" pitchFamily="34" charset="0"/>
              </a:rPr>
              <a:t>; под ред. М.Я. </a:t>
            </a:r>
            <a:r>
              <a:rPr lang="ru-RU" sz="2400" dirty="0" err="1">
                <a:solidFill>
                  <a:prstClr val="black"/>
                </a:solidFill>
                <a:latin typeface="Arial" panose="020B0604020202020204" pitchFamily="34" charset="0"/>
                <a:cs typeface="Arial" panose="020B0604020202020204" pitchFamily="34" charset="0"/>
              </a:rPr>
              <a:t>Виленского</a:t>
            </a:r>
            <a:r>
              <a:rPr lang="ru-RU" sz="2400" dirty="0">
                <a:solidFill>
                  <a:prstClr val="black"/>
                </a:solidFill>
                <a:latin typeface="Arial" panose="020B0604020202020204" pitchFamily="34" charset="0"/>
                <a:cs typeface="Arial" panose="020B0604020202020204" pitchFamily="34" charset="0"/>
              </a:rPr>
              <a:t>. – 3-е изд. - М: Просвещение, 2017.-142 с.</a:t>
            </a:r>
          </a:p>
          <a:p>
            <a:pPr lvl="0"/>
            <a:r>
              <a:rPr lang="ru-RU" sz="2400" b="1" dirty="0" smtClean="0">
                <a:solidFill>
                  <a:prstClr val="black"/>
                </a:solidFill>
                <a:latin typeface="Arial" panose="020B0604020202020204" pitchFamily="34" charset="0"/>
                <a:cs typeface="Arial" panose="020B0604020202020204" pitchFamily="34" charset="0"/>
              </a:rPr>
              <a:t>Методические </a:t>
            </a:r>
            <a:r>
              <a:rPr lang="ru-RU" sz="2400" b="1" dirty="0">
                <a:solidFill>
                  <a:prstClr val="black"/>
                </a:solidFill>
                <a:latin typeface="Arial" panose="020B0604020202020204" pitchFamily="34" charset="0"/>
                <a:cs typeface="Arial" panose="020B0604020202020204" pitchFamily="34" charset="0"/>
              </a:rPr>
              <a:t>рекомендации. 8-9 классы: </a:t>
            </a:r>
            <a:r>
              <a:rPr lang="ru-RU" sz="2400" dirty="0">
                <a:solidFill>
                  <a:prstClr val="black"/>
                </a:solidFill>
                <a:latin typeface="Arial" panose="020B0604020202020204" pitchFamily="34" charset="0"/>
                <a:cs typeface="Arial" panose="020B0604020202020204" pitchFamily="34" charset="0"/>
              </a:rPr>
              <a:t>пособие для учителей </a:t>
            </a:r>
            <a:r>
              <a:rPr lang="ru-RU" sz="2400" dirty="0" err="1">
                <a:solidFill>
                  <a:prstClr val="black"/>
                </a:solidFill>
                <a:latin typeface="Arial" panose="020B0604020202020204" pitchFamily="34" charset="0"/>
                <a:cs typeface="Arial" panose="020B0604020202020204" pitchFamily="34" charset="0"/>
              </a:rPr>
              <a:t>общеобразоват</a:t>
            </a:r>
            <a:r>
              <a:rPr lang="ru-RU" sz="2400" dirty="0">
                <a:solidFill>
                  <a:prstClr val="black"/>
                </a:solidFill>
                <a:latin typeface="Arial" panose="020B0604020202020204" pitchFamily="34" charset="0"/>
                <a:cs typeface="Arial" panose="020B0604020202020204" pitchFamily="34" charset="0"/>
              </a:rPr>
              <a:t>. организаций/ </a:t>
            </a:r>
            <a:r>
              <a:rPr lang="ru-RU" sz="2400" dirty="0" err="1">
                <a:solidFill>
                  <a:prstClr val="black"/>
                </a:solidFill>
                <a:latin typeface="Arial" panose="020B0604020202020204" pitchFamily="34" charset="0"/>
                <a:cs typeface="Arial" panose="020B0604020202020204" pitchFamily="34" charset="0"/>
              </a:rPr>
              <a:t>В.И.Лях</a:t>
            </a:r>
            <a:r>
              <a:rPr lang="ru-RU" sz="2400" dirty="0">
                <a:solidFill>
                  <a:prstClr val="black"/>
                </a:solidFill>
                <a:latin typeface="Arial" panose="020B0604020202020204" pitchFamily="34" charset="0"/>
                <a:cs typeface="Arial" panose="020B0604020202020204" pitchFamily="34" charset="0"/>
              </a:rPr>
              <a:t>. М: Просвещение, 2014. – 190 с.</a:t>
            </a:r>
          </a:p>
          <a:p>
            <a:pPr lvl="0"/>
            <a:r>
              <a:rPr lang="ru-RU" sz="2400" b="1" dirty="0" smtClean="0">
                <a:solidFill>
                  <a:prstClr val="black"/>
                </a:solidFill>
                <a:latin typeface="Arial" panose="020B0604020202020204" pitchFamily="34" charset="0"/>
                <a:cs typeface="Arial" panose="020B0604020202020204" pitchFamily="34" charset="0"/>
              </a:rPr>
              <a:t>Методические </a:t>
            </a:r>
            <a:r>
              <a:rPr lang="ru-RU" sz="2400" b="1" dirty="0">
                <a:solidFill>
                  <a:prstClr val="black"/>
                </a:solidFill>
                <a:latin typeface="Arial" panose="020B0604020202020204" pitchFamily="34" charset="0"/>
                <a:cs typeface="Arial" panose="020B0604020202020204" pitchFamily="34" charset="0"/>
              </a:rPr>
              <a:t>рекомендации. 10-11 классы: </a:t>
            </a:r>
            <a:r>
              <a:rPr lang="ru-RU" sz="2400" dirty="0">
                <a:solidFill>
                  <a:prstClr val="black"/>
                </a:solidFill>
                <a:latin typeface="Arial" panose="020B0604020202020204" pitchFamily="34" charset="0"/>
                <a:cs typeface="Arial" panose="020B0604020202020204" pitchFamily="34" charset="0"/>
              </a:rPr>
              <a:t>пособие для учителей </a:t>
            </a:r>
            <a:r>
              <a:rPr lang="ru-RU" sz="2400" dirty="0" err="1">
                <a:solidFill>
                  <a:prstClr val="black"/>
                </a:solidFill>
                <a:latin typeface="Arial" panose="020B0604020202020204" pitchFamily="34" charset="0"/>
                <a:cs typeface="Arial" panose="020B0604020202020204" pitchFamily="34" charset="0"/>
              </a:rPr>
              <a:t>общеобразоват</a:t>
            </a:r>
            <a:r>
              <a:rPr lang="ru-RU" sz="2400" dirty="0">
                <a:solidFill>
                  <a:prstClr val="black"/>
                </a:solidFill>
                <a:latin typeface="Arial" panose="020B0604020202020204" pitchFamily="34" charset="0"/>
                <a:cs typeface="Arial" panose="020B0604020202020204" pitchFamily="34" charset="0"/>
              </a:rPr>
              <a:t>. организаций/ </a:t>
            </a:r>
            <a:r>
              <a:rPr lang="ru-RU" sz="2400" dirty="0" err="1">
                <a:solidFill>
                  <a:prstClr val="black"/>
                </a:solidFill>
                <a:latin typeface="Arial" panose="020B0604020202020204" pitchFamily="34" charset="0"/>
                <a:cs typeface="Arial" panose="020B0604020202020204" pitchFamily="34" charset="0"/>
              </a:rPr>
              <a:t>В.И.Лях</a:t>
            </a:r>
            <a:r>
              <a:rPr lang="ru-RU" sz="2400" dirty="0">
                <a:solidFill>
                  <a:prstClr val="black"/>
                </a:solidFill>
                <a:latin typeface="Arial" panose="020B0604020202020204" pitchFamily="34" charset="0"/>
                <a:cs typeface="Arial" panose="020B0604020202020204" pitchFamily="34" charset="0"/>
              </a:rPr>
              <a:t>. М: Просвещение, 2017. – 191 с</a:t>
            </a:r>
            <a:r>
              <a:rPr lang="ru-RU" sz="2400" dirty="0" smtClean="0">
                <a:solidFill>
                  <a:prstClr val="black"/>
                </a:solidFill>
                <a:latin typeface="Arial" panose="020B0604020202020204" pitchFamily="34" charset="0"/>
                <a:cs typeface="Arial" panose="020B0604020202020204" pitchFamily="34" charset="0"/>
              </a:rPr>
              <a:t>.</a:t>
            </a:r>
          </a:p>
          <a:p>
            <a:pPr lvl="0"/>
            <a:endParaRPr lang="ru-RU" sz="2400" dirty="0">
              <a:solidFill>
                <a:prstClr val="black"/>
              </a:solidFill>
              <a:latin typeface="Arial" panose="020B0604020202020204" pitchFamily="34" charset="0"/>
              <a:cs typeface="Arial" panose="020B0604020202020204" pitchFamily="34" charset="0"/>
            </a:endParaRPr>
          </a:p>
          <a:p>
            <a:pPr lvl="0"/>
            <a:r>
              <a:rPr lang="ru-RU" sz="2400" b="1" dirty="0" smtClean="0">
                <a:solidFill>
                  <a:prstClr val="black"/>
                </a:solidFill>
                <a:latin typeface="Arial" panose="020B0604020202020204" pitchFamily="34" charset="0"/>
                <a:cs typeface="Arial" panose="020B0604020202020204" pitchFamily="34" charset="0"/>
              </a:rPr>
              <a:t>Тестовый </a:t>
            </a:r>
            <a:r>
              <a:rPr lang="ru-RU" sz="2400" b="1" dirty="0">
                <a:solidFill>
                  <a:prstClr val="black"/>
                </a:solidFill>
                <a:latin typeface="Arial" panose="020B0604020202020204" pitchFamily="34" charset="0"/>
                <a:cs typeface="Arial" panose="020B0604020202020204" pitchFamily="34" charset="0"/>
              </a:rPr>
              <a:t>контроль. 5-9 классы: </a:t>
            </a:r>
            <a:r>
              <a:rPr lang="ru-RU" sz="2400" dirty="0">
                <a:solidFill>
                  <a:prstClr val="black"/>
                </a:solidFill>
                <a:latin typeface="Arial" panose="020B0604020202020204" pitchFamily="34" charset="0"/>
                <a:cs typeface="Arial" panose="020B0604020202020204" pitchFamily="34" charset="0"/>
              </a:rPr>
              <a:t>пособие для учителей </a:t>
            </a:r>
            <a:r>
              <a:rPr lang="ru-RU" sz="2400" dirty="0" err="1">
                <a:solidFill>
                  <a:prstClr val="black"/>
                </a:solidFill>
                <a:latin typeface="Arial" panose="020B0604020202020204" pitchFamily="34" charset="0"/>
                <a:cs typeface="Arial" panose="020B0604020202020204" pitchFamily="34" charset="0"/>
              </a:rPr>
              <a:t>общеобразоват</a:t>
            </a:r>
            <a:r>
              <a:rPr lang="ru-RU" sz="2400" dirty="0">
                <a:solidFill>
                  <a:prstClr val="black"/>
                </a:solidFill>
                <a:latin typeface="Arial" panose="020B0604020202020204" pitchFamily="34" charset="0"/>
                <a:cs typeface="Arial" panose="020B0604020202020204" pitchFamily="34" charset="0"/>
              </a:rPr>
              <a:t>. организаций/ В.И.Лях.-3-е изд., </a:t>
            </a:r>
            <a:r>
              <a:rPr lang="ru-RU" sz="2400" dirty="0" err="1">
                <a:solidFill>
                  <a:prstClr val="black"/>
                </a:solidFill>
                <a:latin typeface="Arial" panose="020B0604020202020204" pitchFamily="34" charset="0"/>
                <a:cs typeface="Arial" panose="020B0604020202020204" pitchFamily="34" charset="0"/>
              </a:rPr>
              <a:t>перераб</a:t>
            </a:r>
            <a:r>
              <a:rPr lang="ru-RU" sz="2400" dirty="0">
                <a:solidFill>
                  <a:prstClr val="black"/>
                </a:solidFill>
                <a:latin typeface="Arial" panose="020B0604020202020204" pitchFamily="34" charset="0"/>
                <a:cs typeface="Arial" panose="020B0604020202020204" pitchFamily="34" charset="0"/>
              </a:rPr>
              <a:t>. и доп.- М: Просвещение, 2014. </a:t>
            </a:r>
            <a:r>
              <a:rPr lang="ru-RU" sz="2400" dirty="0" smtClean="0">
                <a:solidFill>
                  <a:prstClr val="black"/>
                </a:solidFill>
                <a:latin typeface="Arial" panose="020B0604020202020204" pitchFamily="34" charset="0"/>
                <a:cs typeface="Arial" panose="020B0604020202020204" pitchFamily="34" charset="0"/>
              </a:rPr>
              <a:t>–208 </a:t>
            </a:r>
            <a:r>
              <a:rPr lang="ru-RU" sz="2400" dirty="0">
                <a:solidFill>
                  <a:prstClr val="black"/>
                </a:solidFill>
                <a:latin typeface="Arial" panose="020B0604020202020204" pitchFamily="34" charset="0"/>
                <a:cs typeface="Arial" panose="020B0604020202020204" pitchFamily="34" charset="0"/>
              </a:rPr>
              <a:t>с.</a:t>
            </a:r>
          </a:p>
          <a:p>
            <a:pPr lvl="0"/>
            <a:r>
              <a:rPr lang="ru-RU" sz="2400" b="1" dirty="0" smtClean="0">
                <a:solidFill>
                  <a:prstClr val="black"/>
                </a:solidFill>
                <a:latin typeface="Arial" panose="020B0604020202020204" pitchFamily="34" charset="0"/>
                <a:cs typeface="Arial" panose="020B0604020202020204" pitchFamily="34" charset="0"/>
              </a:rPr>
              <a:t>Тестовый </a:t>
            </a:r>
            <a:r>
              <a:rPr lang="ru-RU" sz="2400" b="1" dirty="0">
                <a:solidFill>
                  <a:prstClr val="black"/>
                </a:solidFill>
                <a:latin typeface="Arial" panose="020B0604020202020204" pitchFamily="34" charset="0"/>
                <a:cs typeface="Arial" panose="020B0604020202020204" pitchFamily="34" charset="0"/>
              </a:rPr>
              <a:t>контроль. 10-11 классы: </a:t>
            </a:r>
            <a:r>
              <a:rPr lang="ru-RU" sz="2400" dirty="0">
                <a:solidFill>
                  <a:prstClr val="black"/>
                </a:solidFill>
                <a:latin typeface="Arial" panose="020B0604020202020204" pitchFamily="34" charset="0"/>
                <a:cs typeface="Arial" panose="020B0604020202020204" pitchFamily="34" charset="0"/>
              </a:rPr>
              <a:t>пособие для учителей </a:t>
            </a:r>
            <a:r>
              <a:rPr lang="ru-RU" sz="2400" dirty="0" err="1">
                <a:solidFill>
                  <a:prstClr val="black"/>
                </a:solidFill>
                <a:latin typeface="Arial" panose="020B0604020202020204" pitchFamily="34" charset="0"/>
                <a:cs typeface="Arial" panose="020B0604020202020204" pitchFamily="34" charset="0"/>
              </a:rPr>
              <a:t>общеобразоват</a:t>
            </a:r>
            <a:r>
              <a:rPr lang="ru-RU" sz="2400" dirty="0">
                <a:solidFill>
                  <a:prstClr val="black"/>
                </a:solidFill>
                <a:latin typeface="Arial" panose="020B0604020202020204" pitchFamily="34" charset="0"/>
                <a:cs typeface="Arial" panose="020B0604020202020204" pitchFamily="34" charset="0"/>
              </a:rPr>
              <a:t>. организаций/ </a:t>
            </a:r>
            <a:r>
              <a:rPr lang="ru-RU" sz="2400" dirty="0" err="1">
                <a:solidFill>
                  <a:prstClr val="black"/>
                </a:solidFill>
                <a:latin typeface="Arial" panose="020B0604020202020204" pitchFamily="34" charset="0"/>
                <a:cs typeface="Arial" panose="020B0604020202020204" pitchFamily="34" charset="0"/>
              </a:rPr>
              <a:t>В.И.Лях</a:t>
            </a:r>
            <a:r>
              <a:rPr lang="ru-RU" sz="2400" dirty="0">
                <a:solidFill>
                  <a:prstClr val="black"/>
                </a:solidFill>
                <a:latin typeface="Arial" panose="020B0604020202020204" pitchFamily="34" charset="0"/>
                <a:cs typeface="Arial" panose="020B0604020202020204" pitchFamily="34" charset="0"/>
              </a:rPr>
              <a:t>. М: Просвещение, </a:t>
            </a:r>
            <a:r>
              <a:rPr lang="ru-RU" sz="2400" dirty="0" smtClean="0">
                <a:solidFill>
                  <a:prstClr val="black"/>
                </a:solidFill>
                <a:latin typeface="Arial" panose="020B0604020202020204" pitchFamily="34" charset="0"/>
                <a:cs typeface="Arial" panose="020B0604020202020204" pitchFamily="34" charset="0"/>
              </a:rPr>
              <a:t>2012.-160 </a:t>
            </a:r>
            <a:r>
              <a:rPr lang="ru-RU" sz="2400" dirty="0">
                <a:solidFill>
                  <a:prstClr val="black"/>
                </a:solidFill>
                <a:latin typeface="Arial" panose="020B0604020202020204" pitchFamily="34" charset="0"/>
                <a:cs typeface="Arial" panose="020B0604020202020204" pitchFamily="34" charset="0"/>
              </a:rPr>
              <a:t>с</a:t>
            </a:r>
            <a:r>
              <a:rPr lang="ru-RU" sz="2400" dirty="0" smtClean="0">
                <a:solidFill>
                  <a:prstClr val="black"/>
                </a:solidFill>
                <a:latin typeface="Arial" panose="020B0604020202020204" pitchFamily="34" charset="0"/>
                <a:cs typeface="Arial" panose="020B0604020202020204" pitchFamily="34" charset="0"/>
              </a:rPr>
              <a:t>.</a:t>
            </a:r>
            <a:endParaRPr lang="ru-RU"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826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TM10001105[[fn=Урожай]]</Template>
  <TotalTime>906</TotalTime>
  <Words>1084</Words>
  <Application>Microsoft Office PowerPoint</Application>
  <PresentationFormat>Широкоэкранный</PresentationFormat>
  <Paragraphs>154</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Franklin Gothic Book</vt:lpstr>
      <vt:lpstr>Franklin Gothic Medium</vt:lpstr>
      <vt:lpstr>Wingdings</vt:lpstr>
      <vt:lpstr>Crop</vt:lpstr>
      <vt:lpstr> методическое объединение учителей физической культуры г. Южно-сахалинск  </vt:lpstr>
      <vt:lpstr>Темы заседания: </vt:lpstr>
      <vt:lpstr>Презентация PowerPoint</vt:lpstr>
      <vt:lpstr>Проект «Модель дифференциации уровней владения профессиональными компетенциями  для педагогических работников».</vt:lpstr>
      <vt:lpstr> Вступление в силу профессионального стандарта рекомендовано перенести на более поздний срок после подготовки и апробации в отдельных регионах его нового варианта.   Предполагается переход на окладную систему в зависимости от педагогической должности учителя, состава и уровня сложности выполняемых им трудовых функций.   По оценке Минобрнауки РФ, введение НСУР потребует незначительного увеличения оплаты труда, т.к. изменение штатного расписания не обязанность, а возможность.  С этим не согласны ГД РФ и Профсоюзы. Без адекватных финансовых решений эффекта не будет. Если вводить новые должности без ощутимой дифференциации в оплате труда, не  будет потребности в их использовании. </vt:lpstr>
      <vt:lpstr>        Требования к квалификационным категориям.  Критерий №4. (1 и высшая кв. кат.) Личный вклад педагогического работника в повышение качества образования и транслирование опыта практических результатов профессиональной деятельности.  Критерий №5. (высшая кв. кат.) Результативность деятельности педагогического работника по участию в работе методических объединений педагогических работников организации, в разработке программно-методического сопровождения образовательного процесса, профессиональных конкурсах.  </vt:lpstr>
      <vt:lpstr>Презентация PowerPoint</vt:lpstr>
      <vt:lpstr>Презентация PowerPoint</vt:lpstr>
      <vt:lpstr>Презентация PowerPoint</vt:lpstr>
      <vt:lpstr>В.И.Лях. Учебно-методический комплекс. 5-9 класс.</vt:lpstr>
      <vt:lpstr>УМК. 10-11 класс.</vt:lpstr>
      <vt:lpstr>Презентация PowerPoint</vt:lpstr>
      <vt:lpstr>Презентация PowerPoint</vt:lpstr>
      <vt:lpstr>Презентация PowerPoint</vt:lpstr>
      <vt:lpstr>Д.Ю. Усенков  Материалы курса «Создание презентаций в программе PowerPoint».  Учебно-методическое пособие –  М.: Педагогический университет «Первое сентября», 2013. – 120 с.  Можно скачать: http://marinamoshkova.wixsite.com/mysite-1  нормативные документы - учебные пособия</vt:lpstr>
      <vt:lpstr>                    Основные правила создания презентации. Время: до 20 минут. Слайды презентации всегда должны иметь горизонтальную ориентацию. На слайд нужно выносить только основные мысли вашего выступления. Проверяйте грамотность текста. Надпись сверху или справа от рисунка. Используйте только стандартные шрифты (размер не менее 24). Сохраняйте единообразие в цветовом, шрифтовом оформлении текста, в оформлении слайдов одной презентации.  Избегайте бессмысленного украшательства. Старайтесь использовать рисунки хорошего качества. При масштабировании не нарушайте пропорции.</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методическое объединение учителей физической культуры г. Южно-сахалинск</dc:title>
  <dc:creator>Марина</dc:creator>
  <cp:lastModifiedBy>Марина</cp:lastModifiedBy>
  <cp:revision>41</cp:revision>
  <dcterms:created xsi:type="dcterms:W3CDTF">2018-01-28T02:42:04Z</dcterms:created>
  <dcterms:modified xsi:type="dcterms:W3CDTF">2018-01-31T00:07:48Z</dcterms:modified>
</cp:coreProperties>
</file>