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0"/>
  </p:notesMasterIdLst>
  <p:sldIdLst>
    <p:sldId id="256" r:id="rId2"/>
    <p:sldId id="258" r:id="rId3"/>
    <p:sldId id="259" r:id="rId4"/>
    <p:sldId id="260" r:id="rId5"/>
    <p:sldId id="257" r:id="rId6"/>
    <p:sldId id="293" r:id="rId7"/>
    <p:sldId id="291" r:id="rId8"/>
    <p:sldId id="262" r:id="rId9"/>
    <p:sldId id="263" r:id="rId10"/>
    <p:sldId id="264" r:id="rId11"/>
    <p:sldId id="265" r:id="rId12"/>
    <p:sldId id="266" r:id="rId13"/>
    <p:sldId id="287" r:id="rId14"/>
    <p:sldId id="267" r:id="rId15"/>
    <p:sldId id="268" r:id="rId16"/>
    <p:sldId id="269" r:id="rId17"/>
    <p:sldId id="286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3" r:id="rId31"/>
    <p:sldId id="282" r:id="rId32"/>
    <p:sldId id="284" r:id="rId33"/>
    <p:sldId id="285" r:id="rId34"/>
    <p:sldId id="288" r:id="rId35"/>
    <p:sldId id="289" r:id="rId36"/>
    <p:sldId id="290" r:id="rId37"/>
    <p:sldId id="292" r:id="rId38"/>
    <p:sldId id="261" r:id="rId39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A14BE-A2F4-4F5F-B89C-84CFC32727EC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FD5ED-455A-4671-B1EE-4872E3E73B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8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387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5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864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6259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329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119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189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58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743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075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873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12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1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259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560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54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585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CECA7-BF23-442B-BFB3-672D665DFAFE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A99C-5EBD-474C-ADAF-E3C0AD36F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94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17" Type="http://schemas.openxmlformats.org/officeDocument/2006/relationships/image" Target="../media/image19.emf"/><Relationship Id="rId2" Type="http://schemas.openxmlformats.org/officeDocument/2006/relationships/image" Target="../media/image4.emf"/><Relationship Id="rId16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5" Type="http://schemas.openxmlformats.org/officeDocument/2006/relationships/image" Target="../media/image1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Relationship Id="rId1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8.emf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emf"/><Relationship Id="rId5" Type="http://schemas.openxmlformats.org/officeDocument/2006/relationships/image" Target="../media/image66.jpg"/><Relationship Id="rId4" Type="http://schemas.openxmlformats.org/officeDocument/2006/relationships/image" Target="../media/image6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microsoft.com/office/2007/relationships/hdphoto" Target="../media/hdphoto6.wdp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microsoft.com/office/2007/relationships/hdphoto" Target="../media/hdphoto13.wdp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3488" y="824249"/>
            <a:ext cx="11565228" cy="397957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8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          МЕТОДИЧЕСКОЕ ОБЪЕДИНЕНИЕ    </a:t>
            </a:r>
            <a:br>
              <a:rPr lang="ru-RU" sz="48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</a:br>
            <a:r>
              <a:rPr lang="ru-RU" sz="48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48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     УЧИТЕЛЕЙ ФИЗИЧЕСКОЙ КУЛЬТУРЫ</a:t>
            </a:r>
            <a:br>
              <a:rPr lang="ru-RU" sz="48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</a:br>
            <a:r>
              <a:rPr lang="ru-RU" sz="48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                Г. ЮЖНО-САХАЛИНСКА</a:t>
            </a:r>
            <a:r>
              <a:rPr lang="ru-RU" sz="48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/>
            </a:r>
            <a:br>
              <a:rPr lang="ru-RU" sz="4800" dirty="0">
                <a:solidFill>
                  <a:srgbClr val="002060"/>
                </a:solidFill>
                <a:latin typeface="Franklin Gothic Medium" panose="020B0603020102020204" pitchFamily="34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ДАТА ПРОВЕДЕНИЯ: 01.02.2017 Г.</a:t>
            </a:r>
            <a:br>
              <a:rPr lang="ru-RU" sz="22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</a:br>
            <a:r>
              <a:rPr lang="ru-RU" sz="22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МЕСТО ПРОВЕДЕНИЯ</a:t>
            </a:r>
            <a:r>
              <a:rPr lang="ru-RU" sz="22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: ДОД </a:t>
            </a:r>
            <a:r>
              <a:rPr lang="ru-RU" sz="22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Дворец детского (</a:t>
            </a:r>
            <a:r>
              <a:rPr lang="ru-RU" sz="22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юношеского)творчества</a:t>
            </a:r>
            <a:r>
              <a:rPr lang="ru-RU" sz="2200" dirty="0">
                <a:solidFill>
                  <a:srgbClr val="002060"/>
                </a:solidFill>
                <a:latin typeface="Franklin Gothic Medium" panose="020B0603020102020204" pitchFamily="34" charset="0"/>
              </a:rPr>
              <a:t>, Ком. пр-т 20. </a:t>
            </a:r>
            <a:r>
              <a:rPr lang="ru-RU" sz="22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</a:br>
            <a:r>
              <a:rPr lang="ru-RU" sz="220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                                                                                                                            </a:t>
            </a:r>
            <a:r>
              <a:rPr lang="ru-RU" sz="1800" dirty="0" err="1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Рук.МО</a:t>
            </a:r>
            <a:r>
              <a:rPr lang="ru-RU" sz="1800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: Мошкова М.Ю.</a:t>
            </a:r>
            <a:endParaRPr lang="ru-RU" sz="1800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9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901" y="357004"/>
            <a:ext cx="1167938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термины в гимнастике условно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подразделяются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 две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группы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Собирательные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термины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их помощью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обозначаются группы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сходных по своей структуре движений и упражнений;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используются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 множественном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числе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перемахи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опорные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прыжки, стойки, обороты, повороты, круги одной, круги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двумя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подъемы, спады, опускания, равновесия, шпагаты,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кувырки, скрещения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соскоки и многие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другие).</a:t>
            </a:r>
            <a:endParaRPr lang="ru-RU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Конкретные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которые кратко и однозначно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обозначают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определенные движения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используются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только 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единственном числе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этой группе выделяют термины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и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(вспомогательные):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термины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определяют структурную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принадлежность упражнения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(подъем, соскок, оборот, поворот,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переворот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перемах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кувырок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круг, стойка, спад, опускание и другие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уточняют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способ выполнения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(махом, силой, разгибом,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переворотом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медленно, быстро, плавно, резко);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опоры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(упор, вис, упор лежа, упор на плечах, упор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предплечьях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вис лежа, упор лежа сзади, сед, вис лежа на бедрах);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определяют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направление движения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(назад, вперед,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вправо, влево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направо, налево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наружу, внутрь, кверху, книзу).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Полностью же название конкретного термина состоит из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основного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дополнительного или дополнительных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(подъем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махом назад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упора на плечах; оборот назад в упоре; подъем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разгибом; оборот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верхом вперед; подъем двумя; большой оборот назад;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кувырок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назад прогнувшись).</a:t>
            </a:r>
          </a:p>
        </p:txBody>
      </p:sp>
    </p:spTree>
    <p:extLst>
      <p:ext uri="{BB962C8B-B14F-4D97-AF65-F5344CB8AC3E}">
        <p14:creationId xmlns:p14="http://schemas.microsoft.com/office/powerpoint/2010/main" val="5081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289" y="363915"/>
            <a:ext cx="11838711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Правила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уточняющего и сокращающего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характера в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гимнастической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терминологии.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>
              <a:buAutoNum type="arabicPeriod"/>
            </a:pP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Правило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сокращающего характера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целью сокращения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записи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или объяснения упражнений (или отдельных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движений) </a:t>
            </a:r>
            <a:r>
              <a:rPr lang="ru-RU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опускается </a:t>
            </a:r>
            <a:r>
              <a:rPr lang="ru-RU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ряд слов, которые не влияют на содержание самого упражнения </a:t>
            </a:r>
            <a:r>
              <a:rPr lang="ru-RU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отдельного элемента):</a:t>
            </a:r>
          </a:p>
          <a:p>
            <a:r>
              <a:rPr lang="ru-RU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-нога, рука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– при движении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ими;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руки, ноги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оттянутые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носки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-положение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ног, рук и головы в основной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стойке; 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-не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уточняется </a:t>
            </a:r>
            <a:r>
              <a:rPr lang="ru-RU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выполнения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если движение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выполняется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кратчайшим путем (руки в стороны);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движении ногой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опускается слово </a:t>
            </a:r>
            <a:r>
              <a:rPr lang="ru-RU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«выставить</a:t>
            </a:r>
            <a:r>
              <a:rPr lang="ru-RU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  <a:endParaRPr lang="ru-RU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упоминается о </a:t>
            </a:r>
            <a:r>
              <a:rPr lang="ru-RU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направлении движения, если оно </a:t>
            </a:r>
            <a:r>
              <a:rPr lang="ru-RU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выполняется </a:t>
            </a:r>
            <a:r>
              <a:rPr lang="ru-RU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вперед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(выпад правой);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уточняется </a:t>
            </a:r>
            <a:r>
              <a:rPr lang="ru-RU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положение ладоней в стандартных </a:t>
            </a:r>
            <a:r>
              <a:rPr lang="ru-RU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положениях </a:t>
            </a:r>
            <a:r>
              <a:rPr lang="ru-RU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(руки книзу, руки вперед, руки назад, руки в стороны);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уточняется </a:t>
            </a:r>
            <a:r>
              <a:rPr lang="ru-RU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положение занимающегося, когда он </a:t>
            </a:r>
            <a:r>
              <a:rPr lang="ru-RU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находится </a:t>
            </a:r>
            <a:r>
              <a:rPr lang="ru-RU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лицом к опоре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(упор присев, упор лежа);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уточняется </a:t>
            </a:r>
            <a:r>
              <a:rPr lang="ru-RU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движения, выполняемое </a:t>
            </a:r>
            <a:r>
              <a:rPr lang="ru-RU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вперед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(кувырок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переворот, мах,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кач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опускается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термин </a:t>
            </a:r>
            <a:r>
              <a:rPr lang="ru-RU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«продольно»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перекладине, кольцах,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коне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ручками и брусьях разной высоты;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опускается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термин </a:t>
            </a:r>
            <a:r>
              <a:rPr lang="ru-RU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«поперек»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брусьях средней высоты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бревне;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уточняется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распространенный способ хвата за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снаряд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«сверху»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перекладине;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«снаружи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–на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брусьях;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опускается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слово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«туловище»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наклонах;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указывается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конечное положение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если оно является </a:t>
            </a:r>
            <a:r>
              <a:rPr lang="ru-RU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естественным </a:t>
            </a: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завершением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выполненного движения – подъем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разгибом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(упор – говорить не надо).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20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081" y="823090"/>
            <a:ext cx="1188720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NewRoman"/>
              </a:rPr>
              <a:t>         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TimesNewRoman"/>
              </a:rPr>
              <a:t>2</a:t>
            </a:r>
            <a:r>
              <a:rPr lang="ru-RU" sz="2400" b="1" dirty="0">
                <a:solidFill>
                  <a:srgbClr val="FF0000"/>
                </a:solidFill>
                <a:latin typeface="TimesNewRoman"/>
              </a:rPr>
              <a:t>. </a:t>
            </a:r>
            <a:r>
              <a:rPr lang="ru-RU" sz="2400" b="1" dirty="0">
                <a:solidFill>
                  <a:srgbClr val="FF0000"/>
                </a:solidFill>
                <a:latin typeface="TimesNewRoman,Italic"/>
              </a:rPr>
              <a:t>Правило уточняющего характера</a:t>
            </a:r>
            <a:r>
              <a:rPr lang="ru-RU" sz="2400" b="1" dirty="0" smtClean="0">
                <a:solidFill>
                  <a:srgbClr val="FF0000"/>
                </a:solidFill>
                <a:latin typeface="TimesNewRoman,Italic"/>
              </a:rPr>
              <a:t>.</a:t>
            </a:r>
          </a:p>
          <a:p>
            <a:r>
              <a:rPr lang="ru-RU" sz="2000" b="1" i="1" dirty="0" smtClean="0">
                <a:solidFill>
                  <a:srgbClr val="FF0000"/>
                </a:solidFill>
                <a:latin typeface="TimesNewRoman,Italic"/>
              </a:rPr>
              <a:t>     </a:t>
            </a:r>
            <a:r>
              <a:rPr lang="ru-RU" sz="2000" b="1" dirty="0" smtClean="0">
                <a:latin typeface="TimesNewRoman,Italic"/>
              </a:rPr>
              <a:t>П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онятно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что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полностью все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сокращать нельзя, поэтому и существует правило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уточняющего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характера: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уточнять движение, если возможны различные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варианты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его исполнения 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(«руки вверх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– не уточняется только </a:t>
            </a:r>
            <a:r>
              <a:rPr lang="ru-RU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вариант 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передний), а все остальные уточняются: «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руки вверх </a:t>
            </a:r>
            <a:r>
              <a:rPr lang="ru-RU" sz="20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дугами 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внутрь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руки вверх дугами наружу», «руки вверх дугами назад»;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уточнять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выполнение движения, если оно выполняется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кратчайшим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путем и если возможны другие варианты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например</a:t>
            </a:r>
            <a:r>
              <a:rPr lang="ru-RU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выпад 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правой назад, руки вверх дугами внутрь (наружу, назад);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уточнять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положение ладоней не в стандартных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случаях,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например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руки вперед, ладонями книзу; руки вверх, ладонями </a:t>
            </a:r>
            <a:r>
              <a:rPr lang="ru-RU" sz="20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наружу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уточнять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 движения, выполняемые не вперед,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например: </a:t>
            </a:r>
            <a:r>
              <a:rPr lang="ru-RU" sz="20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шаг 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правой назад, шаг правой влево;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уточнять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положение опоры, если она находится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сзади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упор 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сидя сзади, вис стоя сзади, упор лежа сзади;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положение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отдельных частей тела определять по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отношению к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нему, но ни в коем случае не к горизонту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Например, 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стойка, </a:t>
            </a:r>
            <a:r>
              <a:rPr lang="ru-RU" sz="20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руки 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вперед (руки в горизонтальном положении). Если лечь на </a:t>
            </a:r>
            <a:r>
              <a:rPr lang="ru-RU" sz="20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спину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сохраняя положение рук вперед, то они окажутся в </a:t>
            </a:r>
            <a:r>
              <a:rPr lang="ru-RU" sz="20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вертикальном 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положении (как бы кверху), но по отношению к телу, они </a:t>
            </a:r>
            <a:r>
              <a:rPr lang="ru-RU" sz="20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равно 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будут вперед</a:t>
            </a:r>
            <a:r>
              <a:rPr lang="ru-RU" sz="20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6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1" y="1601097"/>
            <a:ext cx="120776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выполнении </a:t>
            </a:r>
            <a:r>
              <a:rPr lang="ru-RU" sz="20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движений одновременно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различными частями тела, установлен такой </a:t>
            </a:r>
            <a:r>
              <a:rPr lang="ru-RU" sz="20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при объяснении и записи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движение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нижними конечностями, 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туловищем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верхними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конечностям, 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головой 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(пример: 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правая назад на носок, руки в стороны, повернуть голову направо; правая в сторону, руки вперед, наклонить голову назад)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повороты на 45, 90, 180, 360° записываются соответственно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полповорота направо (налево); поворот направо (налево); поворот кругом (выполняется через левое плечо), но можно повернуться и через правое, обязательно уточнив – направо-кругом</a:t>
            </a:r>
            <a:r>
              <a:rPr lang="ru-RU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союз «и» между элементами означает слитное их исполнение, без длительной паузы 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подъем двумя и поворот направо-кругом)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предлог «с» означает соединение двух элементов в один </a:t>
            </a:r>
            <a:r>
              <a:rPr lang="ru-RU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соскок дугой с поворотом кругом);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знак тире (–) между элементами в комбинации означает, </a:t>
            </a:r>
            <a:r>
              <a:rPr lang="ru-RU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возможна пауза до 1 с;</a:t>
            </a:r>
          </a:p>
          <a:p>
            <a:pPr lvl="0"/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буквы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«О» после элемента означает, что этот элемент необходимо </a:t>
            </a:r>
            <a:r>
              <a:rPr lang="ru-RU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обозначить </a:t>
            </a:r>
            <a:r>
              <a:rPr lang="ru-RU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менее 1 с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буква «Д» после элемента означает, что этот элемент необходимо </a:t>
            </a:r>
            <a:r>
              <a:rPr lang="ru-RU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удерживать в течение 3 с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734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5581" y="201702"/>
            <a:ext cx="1186641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Формула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формы записи </a:t>
            </a:r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гимнастических  упражнений.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Формула записи состоит из 5 пунктов.</a:t>
            </a:r>
          </a:p>
          <a:p>
            <a:r>
              <a:rPr lang="ru-RU" b="1" dirty="0">
                <a:latin typeface="TimesNewRoman"/>
              </a:rPr>
              <a:t>1. </a:t>
            </a:r>
            <a:r>
              <a:rPr lang="ru-RU" b="1" dirty="0">
                <a:latin typeface="TimesNewRoman,Italic"/>
              </a:rPr>
              <a:t>Исходное положение </a:t>
            </a:r>
            <a:r>
              <a:rPr lang="ru-RU" b="1" dirty="0">
                <a:latin typeface="TimesNewRoman"/>
              </a:rPr>
              <a:t>(</a:t>
            </a:r>
            <a:r>
              <a:rPr lang="ru-RU" b="1" dirty="0" err="1">
                <a:latin typeface="TimesNewRoman"/>
              </a:rPr>
              <a:t>И.п</a:t>
            </a:r>
            <a:r>
              <a:rPr lang="ru-RU" b="1" dirty="0">
                <a:latin typeface="TimesNewRoman"/>
              </a:rPr>
              <a:t>.), из которого начинается </a:t>
            </a:r>
            <a:r>
              <a:rPr lang="ru-RU" b="1" dirty="0" smtClean="0">
                <a:latin typeface="TimesNewRoman"/>
              </a:rPr>
              <a:t>любое двигательное </a:t>
            </a:r>
            <a:r>
              <a:rPr lang="ru-RU" b="1" dirty="0">
                <a:latin typeface="TimesNewRoman"/>
              </a:rPr>
              <a:t>действие или предшествующее первому </a:t>
            </a:r>
            <a:r>
              <a:rPr lang="ru-RU" b="1" dirty="0" smtClean="0">
                <a:latin typeface="TimesNewRoman"/>
              </a:rPr>
              <a:t>элементу движение</a:t>
            </a:r>
            <a:r>
              <a:rPr lang="ru-RU" b="1" dirty="0">
                <a:latin typeface="TimesNewRoman"/>
              </a:rPr>
              <a:t>:</a:t>
            </a:r>
            <a:r>
              <a:rPr lang="ru-RU" dirty="0">
                <a:latin typeface="TimesNewRoman"/>
              </a:rPr>
              <a:t> </a:t>
            </a:r>
            <a:r>
              <a:rPr lang="ru-RU" dirty="0" smtClean="0">
                <a:solidFill>
                  <a:srgbClr val="0000FF"/>
                </a:solidFill>
                <a:latin typeface="TimesNewRoman"/>
              </a:rPr>
              <a:t>стойка, сед, размахивание</a:t>
            </a:r>
            <a:r>
              <a:rPr lang="ru-RU" dirty="0">
                <a:solidFill>
                  <a:srgbClr val="0000FF"/>
                </a:solidFill>
                <a:latin typeface="TimesNewRoman"/>
              </a:rPr>
              <a:t>, размахивание в упоре на </a:t>
            </a:r>
            <a:r>
              <a:rPr lang="ru-RU" dirty="0" smtClean="0">
                <a:solidFill>
                  <a:srgbClr val="0000FF"/>
                </a:solidFill>
                <a:latin typeface="TimesNewRoman"/>
              </a:rPr>
              <a:t>предплечьях, раскачивание </a:t>
            </a:r>
            <a:r>
              <a:rPr lang="ru-RU" dirty="0">
                <a:solidFill>
                  <a:srgbClr val="0000FF"/>
                </a:solidFill>
                <a:latin typeface="TimesNewRoman"/>
              </a:rPr>
              <a:t>и т.д.</a:t>
            </a:r>
          </a:p>
          <a:p>
            <a:r>
              <a:rPr lang="ru-RU" b="1" dirty="0">
                <a:latin typeface="TimesNewRoman"/>
              </a:rPr>
              <a:t>2. </a:t>
            </a:r>
            <a:r>
              <a:rPr lang="ru-RU" b="1" dirty="0">
                <a:latin typeface="TimesNewRoman,Italic"/>
              </a:rPr>
              <a:t>Название основного движения</a:t>
            </a:r>
            <a:r>
              <a:rPr lang="ru-RU" b="1" dirty="0">
                <a:latin typeface="TimesNewRoman"/>
              </a:rPr>
              <a:t>: </a:t>
            </a:r>
            <a:r>
              <a:rPr lang="ru-RU" dirty="0">
                <a:solidFill>
                  <a:srgbClr val="0000FF"/>
                </a:solidFill>
                <a:latin typeface="TimesNewRoman"/>
              </a:rPr>
              <a:t>вис, подъем, оборот, </a:t>
            </a:r>
            <a:r>
              <a:rPr lang="ru-RU" dirty="0" err="1" smtClean="0">
                <a:solidFill>
                  <a:srgbClr val="0000FF"/>
                </a:solidFill>
                <a:latin typeface="TimesNewRoman"/>
              </a:rPr>
              <a:t>перемах</a:t>
            </a:r>
            <a:r>
              <a:rPr lang="ru-RU" dirty="0" smtClean="0">
                <a:solidFill>
                  <a:srgbClr val="0000FF"/>
                </a:solidFill>
                <a:latin typeface="TimesNewRoman"/>
              </a:rPr>
              <a:t>, спад</a:t>
            </a:r>
            <a:r>
              <a:rPr lang="ru-RU" dirty="0">
                <a:solidFill>
                  <a:srgbClr val="0000FF"/>
                </a:solidFill>
                <a:latin typeface="TimesNewRoman"/>
              </a:rPr>
              <a:t>, опускание, кувырок и т.д.</a:t>
            </a:r>
          </a:p>
          <a:p>
            <a:r>
              <a:rPr lang="ru-RU" b="1" dirty="0">
                <a:latin typeface="TimesNewRoman"/>
              </a:rPr>
              <a:t>3. </a:t>
            </a:r>
            <a:r>
              <a:rPr lang="ru-RU" b="1" dirty="0">
                <a:latin typeface="TimesNewRoman,Italic"/>
              </a:rPr>
              <a:t>Способ выполнения основного движения</a:t>
            </a:r>
            <a:r>
              <a:rPr lang="ru-RU" b="1" dirty="0">
                <a:latin typeface="TimesNewRoman"/>
              </a:rPr>
              <a:t>: </a:t>
            </a:r>
            <a:r>
              <a:rPr lang="ru-RU" dirty="0">
                <a:solidFill>
                  <a:srgbClr val="0000FF"/>
                </a:solidFill>
                <a:latin typeface="TimesNewRoman"/>
              </a:rPr>
              <a:t>махом, силой, </a:t>
            </a:r>
            <a:r>
              <a:rPr lang="ru-RU" dirty="0" smtClean="0">
                <a:solidFill>
                  <a:srgbClr val="0000FF"/>
                </a:solidFill>
                <a:latin typeface="TimesNewRoman"/>
              </a:rPr>
              <a:t>разгибом</a:t>
            </a:r>
            <a:r>
              <a:rPr lang="ru-RU" dirty="0">
                <a:solidFill>
                  <a:srgbClr val="0000FF"/>
                </a:solidFill>
                <a:latin typeface="TimesNewRoman"/>
              </a:rPr>
              <a:t>, быстро, медленно, переворотом и другими способами.</a:t>
            </a:r>
          </a:p>
          <a:p>
            <a:r>
              <a:rPr lang="ru-RU" b="1" dirty="0">
                <a:latin typeface="TimesNewRoman"/>
              </a:rPr>
              <a:t>4</a:t>
            </a:r>
            <a:r>
              <a:rPr lang="ru-RU" dirty="0">
                <a:latin typeface="TimesNewRoman"/>
              </a:rPr>
              <a:t>. </a:t>
            </a:r>
            <a:r>
              <a:rPr lang="ru-RU" b="1" dirty="0">
                <a:latin typeface="TimesNewRoman,Italic"/>
              </a:rPr>
              <a:t>Направление выполнения основного движения</a:t>
            </a:r>
            <a:r>
              <a:rPr lang="ru-RU" i="1" dirty="0">
                <a:latin typeface="TimesNewRoman,Italic"/>
              </a:rPr>
              <a:t>: </a:t>
            </a:r>
            <a:r>
              <a:rPr lang="ru-RU" dirty="0">
                <a:solidFill>
                  <a:srgbClr val="0000FF"/>
                </a:solidFill>
                <a:latin typeface="TimesNewRoman"/>
              </a:rPr>
              <a:t>назад, </a:t>
            </a:r>
            <a:r>
              <a:rPr lang="ru-RU" dirty="0" smtClean="0">
                <a:solidFill>
                  <a:srgbClr val="0000FF"/>
                </a:solidFill>
                <a:latin typeface="TimesNewRoman"/>
              </a:rPr>
              <a:t>вперед, вправо</a:t>
            </a:r>
            <a:r>
              <a:rPr lang="ru-RU" dirty="0">
                <a:solidFill>
                  <a:srgbClr val="0000FF"/>
                </a:solidFill>
                <a:latin typeface="TimesNewRoman"/>
              </a:rPr>
              <a:t>, влево, книзу, кверху, внутрь, наружу.</a:t>
            </a:r>
          </a:p>
          <a:p>
            <a:r>
              <a:rPr lang="ru-RU" b="1" dirty="0">
                <a:latin typeface="TimesNewRoman"/>
              </a:rPr>
              <a:t>5. </a:t>
            </a:r>
            <a:r>
              <a:rPr lang="ru-RU" b="1" dirty="0">
                <a:latin typeface="TimesNewRoman,Italic"/>
              </a:rPr>
              <a:t>Конечное или промежуточное </a:t>
            </a:r>
            <a:r>
              <a:rPr lang="ru-RU" dirty="0">
                <a:latin typeface="TimesNewRoman"/>
              </a:rPr>
              <a:t>(после выполнения </a:t>
            </a:r>
            <a:r>
              <a:rPr lang="ru-RU" dirty="0" smtClean="0">
                <a:latin typeface="TimesNewRoman"/>
              </a:rPr>
              <a:t>отдельных элементов </a:t>
            </a:r>
            <a:r>
              <a:rPr lang="ru-RU" dirty="0">
                <a:latin typeface="TimesNewRoman"/>
              </a:rPr>
              <a:t>в целой комбинации) </a:t>
            </a:r>
            <a:r>
              <a:rPr lang="ru-RU" b="1" dirty="0">
                <a:latin typeface="TimesNewRoman,Italic"/>
              </a:rPr>
              <a:t>положение</a:t>
            </a:r>
            <a:r>
              <a:rPr lang="ru-RU" b="1" dirty="0">
                <a:latin typeface="TimesNewRoman"/>
              </a:rPr>
              <a:t>: </a:t>
            </a:r>
            <a:r>
              <a:rPr lang="ru-RU" dirty="0">
                <a:solidFill>
                  <a:srgbClr val="0000FF"/>
                </a:solidFill>
                <a:latin typeface="TimesNewRoman"/>
              </a:rPr>
              <a:t>упор, упор </a:t>
            </a:r>
            <a:r>
              <a:rPr lang="ru-RU" dirty="0" smtClean="0">
                <a:solidFill>
                  <a:srgbClr val="0000FF"/>
                </a:solidFill>
                <a:latin typeface="TimesNewRoman"/>
              </a:rPr>
              <a:t>сзади, упор </a:t>
            </a:r>
            <a:r>
              <a:rPr lang="ru-RU" dirty="0">
                <a:solidFill>
                  <a:srgbClr val="0000FF"/>
                </a:solidFill>
                <a:latin typeface="TimesNewRoman"/>
              </a:rPr>
              <a:t>сидя, сед, вис согнувшись, вис прогнувшись</a:t>
            </a:r>
            <a:r>
              <a:rPr lang="ru-RU" dirty="0" smtClean="0">
                <a:solidFill>
                  <a:srgbClr val="0000FF"/>
                </a:solidFill>
                <a:latin typeface="TimesNewRoman"/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записи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упражнений.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Обобщенную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 записи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применяют в случаях, когда не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требуется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точное описание каждого элемента или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упражнения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(при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составлении общих программ, учебных и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рабочих планов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метод. разработок…)</a:t>
            </a:r>
            <a:endParaRPr lang="ru-RU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Конкретная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 записи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предусматривает подробное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описание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каждого движения в соответствии с принятыми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правилами гимнастической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терминологии, основными требованиями,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предъявляемыми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 гимнастической терминологии, формулой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записи упражнений.</a:t>
            </a:r>
            <a:endParaRPr lang="ru-RU" dirty="0" smtClean="0">
              <a:latin typeface="TimesNewRoman"/>
            </a:endParaRPr>
          </a:p>
          <a:p>
            <a:r>
              <a:rPr lang="ru-RU" dirty="0" smtClean="0">
                <a:latin typeface="TimesNewRoman"/>
              </a:rPr>
              <a:t>                            </a:t>
            </a:r>
            <a:r>
              <a:rPr lang="ru-RU" b="1" i="1" dirty="0" smtClean="0">
                <a:solidFill>
                  <a:srgbClr val="FF6600"/>
                </a:solidFill>
                <a:latin typeface="TimesNewRoman"/>
              </a:rPr>
              <a:t>Подразделяется </a:t>
            </a:r>
            <a:r>
              <a:rPr lang="ru-RU" b="1" i="1" dirty="0">
                <a:solidFill>
                  <a:srgbClr val="FF6600"/>
                </a:solidFill>
                <a:latin typeface="TimesNewRoman"/>
              </a:rPr>
              <a:t>на: </a:t>
            </a:r>
            <a:r>
              <a:rPr lang="ru-RU" b="1" i="1" dirty="0" smtClean="0">
                <a:solidFill>
                  <a:srgbClr val="FF6600"/>
                </a:solidFill>
                <a:latin typeface="TimesNewRoman"/>
              </a:rPr>
              <a:t>терминологическую</a:t>
            </a:r>
            <a:r>
              <a:rPr lang="ru-RU" b="1" i="1" dirty="0">
                <a:solidFill>
                  <a:srgbClr val="FF6600"/>
                </a:solidFill>
                <a:latin typeface="TimesNewRoman"/>
              </a:rPr>
              <a:t>, сокращенную, графическую.</a:t>
            </a:r>
            <a:endParaRPr lang="ru-RU" b="1" i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82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592" y="298804"/>
            <a:ext cx="1210540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</a:t>
            </a:r>
            <a:r>
              <a:rPr lang="ru-RU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Терминологическая </a:t>
            </a:r>
            <a:r>
              <a:rPr lang="ru-RU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запись упражнений (элементов</a:t>
            </a:r>
            <a:r>
              <a:rPr lang="ru-RU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Упражнения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 гимнастических снарядах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можно записывать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строчку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отделяя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один элемент от другого знаком тире, например:</a:t>
            </a:r>
          </a:p>
          <a:p>
            <a:pPr algn="ctr"/>
            <a:r>
              <a:rPr lang="ru-RU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на перекладине:</a:t>
            </a:r>
          </a:p>
          <a:p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виса стоя, согнув руки – подъем переворотом – оборот назад </a:t>
            </a:r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перемах</a:t>
            </a:r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правой – соскок </a:t>
            </a:r>
            <a:r>
              <a:rPr lang="ru-RU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перемахом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левой с поворотом направо.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же элементы в комбинации необходимо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оценить.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на брусьях:</a:t>
            </a:r>
          </a:p>
          <a:p>
            <a:pPr lvl="8"/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Из размахиваний в упоре на плечах – 1,0 б.</a:t>
            </a:r>
          </a:p>
          <a:p>
            <a:pPr lvl="8"/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Подъем махом вперед в упор сидя сзади ноги врозь и </a:t>
            </a:r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перехват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спереди – 2,5 б.</a:t>
            </a:r>
          </a:p>
          <a:p>
            <a:pPr lvl="8"/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Стойка на плечах силой – 2,5 б</a:t>
            </a:r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 т.д. …</a:t>
            </a:r>
          </a:p>
          <a:p>
            <a:pPr algn="ctr"/>
            <a:r>
              <a:rPr lang="ru-RU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Терминологическая запись ОРУ:</a:t>
            </a:r>
          </a:p>
          <a:p>
            <a:pPr lvl="8"/>
            <a:r>
              <a:rPr lang="ru-RU" sz="1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И.п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ru-RU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о.с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8"/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Левая назад на носок, руки вверх.</a:t>
            </a:r>
          </a:p>
          <a:p>
            <a:pPr lvl="8"/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И.п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8"/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Правая назад на носок, руки вверх.</a:t>
            </a:r>
          </a:p>
          <a:p>
            <a:pPr lvl="8"/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1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И.п</a:t>
            </a:r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8"/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Сокращенная форма записи гимнастических упражнений.</a:t>
            </a:r>
          </a:p>
          <a:p>
            <a:pPr lvl="0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ля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личного пользования,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применяют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условные сокращения, например: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гимн. – гимнастика, эл. </a:t>
            </a:r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–элемент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упр. – упражнение, </a:t>
            </a:r>
            <a:r>
              <a:rPr lang="ru-RU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зан-ся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занимающийся. Кроме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этого можно применять различные символы и </a:t>
            </a:r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значки:</a:t>
            </a:r>
            <a:r>
              <a:rPr lang="ar-AE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ے </a:t>
            </a:r>
            <a:r>
              <a:rPr lang="ar-AE" sz="16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угол; + – упор; ┴ – шпагат; → – вправо; ← – влево; ↑ – кверху</a:t>
            </a:r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;↓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книзу; → ← – внутрь; ← → – </a:t>
            </a:r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наружу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разумных пределах, чтобы самому не запутаться в своих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записях).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Сокращенно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выполняется запись гимнастических упражнений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 учебных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программах, пособиях, конспектах, где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используются термины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объединяющие однотипные движения, например: </a:t>
            </a:r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подъемы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(махом вперед, махом назад, переворотом, силой), </a:t>
            </a:r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соскоки (согнув 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ноги, ноги врозь, боком, углом), круги ногами (</a:t>
            </a:r>
            <a:r>
              <a:rPr lang="ru-RU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одноименные</a:t>
            </a:r>
            <a:r>
              <a:rPr lang="ru-RU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разноименные, двумя).</a:t>
            </a:r>
            <a:endParaRPr lang="ru-RU" sz="1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80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654347"/>
              </p:ext>
            </p:extLst>
          </p:nvPr>
        </p:nvGraphicFramePr>
        <p:xfrm>
          <a:off x="4582391" y="2222112"/>
          <a:ext cx="6598227" cy="429044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71501">
                  <a:extLst>
                    <a:ext uri="{9D8B030D-6E8A-4147-A177-3AD203B41FA5}">
                      <a16:colId xmlns:a16="http://schemas.microsoft.com/office/drawing/2014/main" val="3999812910"/>
                    </a:ext>
                  </a:extLst>
                </a:gridCol>
                <a:gridCol w="696191">
                  <a:extLst>
                    <a:ext uri="{9D8B030D-6E8A-4147-A177-3AD203B41FA5}">
                      <a16:colId xmlns:a16="http://schemas.microsoft.com/office/drawing/2014/main" val="2003109014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295778058"/>
                    </a:ext>
                  </a:extLst>
                </a:gridCol>
                <a:gridCol w="2524990">
                  <a:extLst>
                    <a:ext uri="{9D8B030D-6E8A-4147-A177-3AD203B41FA5}">
                      <a16:colId xmlns:a16="http://schemas.microsoft.com/office/drawing/2014/main" val="2810882477"/>
                    </a:ext>
                  </a:extLst>
                </a:gridCol>
                <a:gridCol w="2005445">
                  <a:extLst>
                    <a:ext uri="{9D8B030D-6E8A-4147-A177-3AD203B41FA5}">
                      <a16:colId xmlns:a16="http://schemas.microsoft.com/office/drawing/2014/main" val="3309155084"/>
                    </a:ext>
                  </a:extLst>
                </a:gridCol>
              </a:tblGrid>
              <a:tr h="89635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И.П.</a:t>
                      </a:r>
                      <a:endParaRPr lang="ru-RU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счет</a:t>
                      </a:r>
                      <a:endParaRPr lang="ru-RU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Терминологическое описание</a:t>
                      </a:r>
                      <a:endParaRPr lang="ru-RU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Графическая запись</a:t>
                      </a:r>
                      <a:endParaRPr lang="ru-RU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356409"/>
                  </a:ext>
                </a:extLst>
              </a:tr>
              <a:tr h="966824">
                <a:tc rowSpan="3"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О.С.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Наклон, руки в стороны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165812"/>
                  </a:ext>
                </a:extLst>
              </a:tr>
              <a:tr h="120860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2-3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Два наклона пружиня, касаясь пола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738017"/>
                  </a:ext>
                </a:extLst>
              </a:tr>
              <a:tr h="121865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4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И.П.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081937"/>
                  </a:ext>
                </a:extLst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9912927" y="3366655"/>
            <a:ext cx="20782" cy="5922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9933709" y="3377045"/>
            <a:ext cx="7377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0276609" y="3190009"/>
            <a:ext cx="353291" cy="3948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Блок-схема: узел 11"/>
          <p:cNvSpPr/>
          <p:nvPr/>
        </p:nvSpPr>
        <p:spPr>
          <a:xfrm>
            <a:off x="10692246" y="3293918"/>
            <a:ext cx="166254" cy="197427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9912927" y="4426527"/>
            <a:ext cx="20782" cy="7065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9933709" y="4436918"/>
            <a:ext cx="457200" cy="4260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Блок-схема: узел 16"/>
          <p:cNvSpPr/>
          <p:nvPr/>
        </p:nvSpPr>
        <p:spPr>
          <a:xfrm>
            <a:off x="10328560" y="4767986"/>
            <a:ext cx="187040" cy="188478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0183091" y="4644736"/>
            <a:ext cx="10391" cy="4883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9954486" y="3958936"/>
            <a:ext cx="8313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9933709" y="5133109"/>
            <a:ext cx="10390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12" idx="6"/>
          </p:cNvCxnSpPr>
          <p:nvPr/>
        </p:nvCxnSpPr>
        <p:spPr>
          <a:xfrm flipV="1">
            <a:off x="10858500" y="3377045"/>
            <a:ext cx="83127" cy="15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17" idx="4"/>
          </p:cNvCxnSpPr>
          <p:nvPr/>
        </p:nvCxnSpPr>
        <p:spPr>
          <a:xfrm flipH="1">
            <a:off x="10390909" y="4956464"/>
            <a:ext cx="311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17" idx="3"/>
          </p:cNvCxnSpPr>
          <p:nvPr/>
        </p:nvCxnSpPr>
        <p:spPr>
          <a:xfrm>
            <a:off x="10355951" y="4928862"/>
            <a:ext cx="66129" cy="1211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0037618" y="5548745"/>
            <a:ext cx="0" cy="9247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Блок-схема: узел 37"/>
          <p:cNvSpPr/>
          <p:nvPr/>
        </p:nvSpPr>
        <p:spPr>
          <a:xfrm>
            <a:off x="9954486" y="5476009"/>
            <a:ext cx="155869" cy="145473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9954486" y="5714999"/>
            <a:ext cx="155869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9954486" y="5714999"/>
            <a:ext cx="0" cy="2953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0110355" y="5714999"/>
            <a:ext cx="0" cy="3013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0037618" y="6473536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9954486" y="6473536"/>
            <a:ext cx="155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155864" y="2222112"/>
            <a:ext cx="43953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Сочетание текстовой и графической записи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наиболее удобная форма записи, которой широко пользуются на практике.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3803073" y="398646"/>
            <a:ext cx="831272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i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ru-RU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Графическая </a:t>
            </a:r>
            <a:r>
              <a:rPr lang="ru-RU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запись </a:t>
            </a:r>
            <a:r>
              <a:rPr lang="ru-RU" sz="16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схематическое изображение исходного положения и основных движений с указанием счета под каждым рисунком. Графической записью пользуются при составлении конспектов уроков, при иллюстрации комплексов ОРУ, вольных упражнений, упражнений на гимнастических снарядах, при изображении последовательности действий в разных фазах выполнения упражнений. Она может быть выполнена «контурным» (силуэтным) или «линейным» («чертиками») изображением. </a:t>
            </a:r>
          </a:p>
        </p:txBody>
      </p:sp>
    </p:spTree>
    <p:extLst>
      <p:ext uri="{BB962C8B-B14F-4D97-AF65-F5344CB8AC3E}">
        <p14:creationId xmlns:p14="http://schemas.microsoft.com/office/powerpoint/2010/main" val="262787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3064" y="2078496"/>
            <a:ext cx="1061950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Общепринятыми терминами основных положений являются:</a:t>
            </a:r>
          </a:p>
          <a:p>
            <a:pPr lvl="0"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стойки, упоры, приседы и </a:t>
            </a:r>
            <a:r>
              <a:rPr lang="ru-RU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полуприседы</a:t>
            </a:r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седы, выпады, наклоны, положения ног, рук</a:t>
            </a:r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11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12" y="1815702"/>
            <a:ext cx="304867" cy="10861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496651" y="1847458"/>
            <a:ext cx="457300" cy="10861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955951" y="1850301"/>
            <a:ext cx="355678" cy="10861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9133" y="1847458"/>
            <a:ext cx="914600" cy="1086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8697" y="1815726"/>
            <a:ext cx="558922" cy="11178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8491" y="1815726"/>
            <a:ext cx="558922" cy="1117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917" y="1815701"/>
            <a:ext cx="762167" cy="1117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07110" y="1815701"/>
            <a:ext cx="812978" cy="1117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309" y="4334620"/>
            <a:ext cx="660545" cy="11178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6141" y="4334620"/>
            <a:ext cx="508111" cy="11178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9474" y="4334620"/>
            <a:ext cx="508111" cy="10861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17679" y="4316728"/>
            <a:ext cx="863789" cy="10416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57484" y="4324225"/>
            <a:ext cx="914600" cy="10416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16024" y="4235304"/>
            <a:ext cx="812978" cy="10416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95912" y="4316728"/>
            <a:ext cx="508111" cy="9527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87175" y="4324225"/>
            <a:ext cx="812978" cy="95273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0" y="3244334"/>
            <a:ext cx="11281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NewRoman"/>
              </a:rPr>
              <a:t>1. </a:t>
            </a:r>
            <a:r>
              <a:rPr lang="ru-RU" sz="1200" dirty="0" smtClean="0">
                <a:latin typeface="TimesNewRoman"/>
              </a:rPr>
              <a:t>Основная</a:t>
            </a:r>
            <a:endParaRPr lang="ru-RU" sz="1200" dirty="0">
              <a:latin typeface="TimesNewRoman"/>
            </a:endParaRPr>
          </a:p>
          <a:p>
            <a:r>
              <a:rPr lang="ru-RU" sz="1200" dirty="0">
                <a:latin typeface="TimesNewRoman"/>
              </a:rPr>
              <a:t>стойка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128139" y="3244334"/>
            <a:ext cx="12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NewRoman"/>
              </a:rPr>
              <a:t>2. Стойка ноги</a:t>
            </a:r>
          </a:p>
          <a:p>
            <a:r>
              <a:rPr lang="ru-RU" sz="1200" dirty="0">
                <a:latin typeface="TimesNewRoman"/>
              </a:rPr>
              <a:t>врозь, руки на</a:t>
            </a:r>
          </a:p>
          <a:p>
            <a:r>
              <a:rPr lang="ru-RU" sz="1200" dirty="0">
                <a:latin typeface="TimesNewRoman"/>
              </a:rPr>
              <a:t>пояс</a:t>
            </a:r>
            <a:endParaRPr lang="ru-RU" sz="12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626367" y="3244334"/>
            <a:ext cx="10148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NewRoman"/>
              </a:rPr>
              <a:t>3. Стойка ноги</a:t>
            </a:r>
          </a:p>
          <a:p>
            <a:r>
              <a:rPr lang="ru-RU" sz="1200" dirty="0">
                <a:latin typeface="TimesNewRoman"/>
              </a:rPr>
              <a:t>врозь узкая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808530" y="3175084"/>
            <a:ext cx="16021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NewRoman"/>
              </a:rPr>
              <a:t>4. Стойка ноги</a:t>
            </a:r>
          </a:p>
          <a:p>
            <a:r>
              <a:rPr lang="ru-RU" sz="1400" dirty="0">
                <a:latin typeface="TimesNewRoman"/>
              </a:rPr>
              <a:t>врозь, широкая,</a:t>
            </a:r>
          </a:p>
          <a:p>
            <a:r>
              <a:rPr lang="ru-RU" sz="1400" dirty="0">
                <a:latin typeface="TimesNewRoman"/>
              </a:rPr>
              <a:t>руки на пояс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578027" y="3175083"/>
            <a:ext cx="1716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NewRoman"/>
              </a:rPr>
              <a:t>5. </a:t>
            </a:r>
            <a:r>
              <a:rPr lang="ru-RU" sz="1400" dirty="0" smtClean="0">
                <a:latin typeface="TimesNewRoman"/>
              </a:rPr>
              <a:t>Стойка ноги врозь правой </a:t>
            </a:r>
            <a:r>
              <a:rPr lang="ru-RU" sz="1400" dirty="0">
                <a:latin typeface="TimesNewRoman"/>
              </a:rPr>
              <a:t>(</a:t>
            </a:r>
            <a:r>
              <a:rPr lang="ru-RU" sz="1400" dirty="0" smtClean="0">
                <a:latin typeface="TimesNewRoman"/>
              </a:rPr>
              <a:t>левой</a:t>
            </a:r>
            <a:r>
              <a:rPr lang="ru-RU" sz="1400" dirty="0">
                <a:latin typeface="TimesNewRoman"/>
              </a:rPr>
              <a:t>), руки</a:t>
            </a:r>
          </a:p>
          <a:p>
            <a:r>
              <a:rPr lang="ru-RU" sz="1400" dirty="0">
                <a:latin typeface="TimesNewRoman"/>
              </a:rPr>
              <a:t>на пояс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972084" y="3152001"/>
            <a:ext cx="18517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NewRoman"/>
              </a:rPr>
              <a:t>6. Стойка </a:t>
            </a:r>
            <a:r>
              <a:rPr lang="ru-RU" sz="1400" dirty="0" smtClean="0">
                <a:latin typeface="TimesNewRoman"/>
              </a:rPr>
              <a:t>на левой</a:t>
            </a:r>
            <a:r>
              <a:rPr lang="ru-RU" sz="1400" dirty="0">
                <a:latin typeface="TimesNewRoman"/>
              </a:rPr>
              <a:t>, правая </a:t>
            </a:r>
            <a:r>
              <a:rPr lang="ru-RU" sz="1400" dirty="0" smtClean="0">
                <a:latin typeface="TimesNewRoman"/>
              </a:rPr>
              <a:t>в сторону на носок</a:t>
            </a:r>
            <a:endParaRPr lang="ru-RU" sz="1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8823820" y="3175084"/>
            <a:ext cx="15613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NewRoman"/>
              </a:rPr>
              <a:t>7. Стойка на</a:t>
            </a:r>
          </a:p>
          <a:p>
            <a:r>
              <a:rPr lang="ru-RU" sz="1400" dirty="0">
                <a:latin typeface="TimesNewRoman"/>
              </a:rPr>
              <a:t>левой, правая </a:t>
            </a:r>
            <a:r>
              <a:rPr lang="ru-RU" sz="1400" dirty="0" smtClean="0">
                <a:latin typeface="TimesNewRoman"/>
              </a:rPr>
              <a:t>в сторону-книзу</a:t>
            </a:r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0552910" y="3198167"/>
            <a:ext cx="13612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NewRoman"/>
              </a:rPr>
              <a:t>8. Стойка на</a:t>
            </a:r>
          </a:p>
          <a:p>
            <a:r>
              <a:rPr lang="ru-RU" sz="1400" dirty="0">
                <a:latin typeface="TimesNewRoman"/>
              </a:rPr>
              <a:t>левой, правая </a:t>
            </a:r>
            <a:r>
              <a:rPr lang="ru-RU" sz="1400" dirty="0" smtClean="0">
                <a:latin typeface="TimesNewRoman"/>
              </a:rPr>
              <a:t>в сторону</a:t>
            </a:r>
            <a:endParaRPr lang="ru-RU" sz="14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5099" y="5711784"/>
            <a:ext cx="15255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NewRoman"/>
              </a:rPr>
              <a:t>9. Стойка </a:t>
            </a:r>
            <a:r>
              <a:rPr lang="ru-RU" sz="1400" dirty="0">
                <a:latin typeface="TimesNewRoman"/>
              </a:rPr>
              <a:t>на </a:t>
            </a:r>
            <a:r>
              <a:rPr lang="ru-RU" sz="1400" dirty="0" smtClean="0">
                <a:latin typeface="TimesNewRoman"/>
              </a:rPr>
              <a:t>левой</a:t>
            </a:r>
            <a:r>
              <a:rPr lang="ru-RU" sz="1400" dirty="0">
                <a:latin typeface="TimesNewRoman"/>
              </a:rPr>
              <a:t>, правая </a:t>
            </a:r>
            <a:r>
              <a:rPr lang="ru-RU" sz="1400" dirty="0" smtClean="0">
                <a:latin typeface="TimesNewRoman"/>
              </a:rPr>
              <a:t>в сторону-кверху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497111" y="5711784"/>
            <a:ext cx="11297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NewRoman"/>
              </a:rPr>
              <a:t>10. Стойка</a:t>
            </a:r>
          </a:p>
          <a:p>
            <a:r>
              <a:rPr lang="ru-RU" sz="1400" dirty="0" err="1">
                <a:latin typeface="TimesNewRoman"/>
              </a:rPr>
              <a:t>скрестно</a:t>
            </a:r>
            <a:r>
              <a:rPr lang="ru-RU" sz="1400" dirty="0">
                <a:latin typeface="TimesNewRoman"/>
              </a:rPr>
              <a:t>,</a:t>
            </a:r>
          </a:p>
          <a:p>
            <a:r>
              <a:rPr lang="ru-RU" sz="1400" dirty="0">
                <a:latin typeface="TimesNewRoman"/>
              </a:rPr>
              <a:t>руки на</a:t>
            </a:r>
          </a:p>
          <a:p>
            <a:r>
              <a:rPr lang="ru-RU" sz="1400" dirty="0">
                <a:latin typeface="TimesNewRoman"/>
              </a:rPr>
              <a:t>пояс</a:t>
            </a:r>
            <a:endParaRPr lang="ru-RU" sz="14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600234" y="5621599"/>
            <a:ext cx="136909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NewRoman"/>
              </a:rPr>
              <a:t>11. Стойка на</a:t>
            </a:r>
          </a:p>
          <a:p>
            <a:r>
              <a:rPr lang="ru-RU" sz="1400" dirty="0">
                <a:latin typeface="TimesNewRoman"/>
              </a:rPr>
              <a:t>правой, левая</a:t>
            </a:r>
          </a:p>
          <a:p>
            <a:r>
              <a:rPr lang="ru-RU" sz="1400" dirty="0">
                <a:latin typeface="TimesNewRoman"/>
              </a:rPr>
              <a:t>вперед на но-</a:t>
            </a:r>
          </a:p>
          <a:p>
            <a:r>
              <a:rPr lang="ru-RU" sz="1400" dirty="0">
                <a:latin typeface="TimesNewRoman"/>
              </a:rPr>
              <a:t>сок, руки на</a:t>
            </a:r>
          </a:p>
          <a:p>
            <a:r>
              <a:rPr lang="ru-RU" sz="1400" dirty="0">
                <a:latin typeface="TimesNewRoman"/>
              </a:rPr>
              <a:t>пояс</a:t>
            </a:r>
            <a:endParaRPr lang="ru-RU" sz="1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989558" y="5621599"/>
            <a:ext cx="14737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NewRoman"/>
              </a:rPr>
              <a:t>12. Стойка на</a:t>
            </a:r>
          </a:p>
          <a:p>
            <a:r>
              <a:rPr lang="ru-RU" sz="1400" dirty="0">
                <a:latin typeface="TimesNewRoman"/>
              </a:rPr>
              <a:t>левой, правая</a:t>
            </a:r>
          </a:p>
          <a:p>
            <a:r>
              <a:rPr lang="ru-RU" sz="1400" dirty="0">
                <a:latin typeface="TimesNewRoman"/>
              </a:rPr>
              <a:t>вперед-книзу,</a:t>
            </a:r>
          </a:p>
          <a:p>
            <a:r>
              <a:rPr lang="ru-RU" sz="1400" dirty="0">
                <a:latin typeface="TimesNewRoman"/>
              </a:rPr>
              <a:t>руки на пояс</a:t>
            </a:r>
            <a:endParaRPr lang="ru-RU" sz="14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5363615" y="5621598"/>
            <a:ext cx="15226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NewRoman"/>
              </a:rPr>
              <a:t>13. Стойка на</a:t>
            </a:r>
          </a:p>
          <a:p>
            <a:r>
              <a:rPr lang="ru-RU" sz="1400" dirty="0">
                <a:latin typeface="TimesNewRoman"/>
              </a:rPr>
              <a:t>левой, правая</a:t>
            </a:r>
          </a:p>
          <a:p>
            <a:r>
              <a:rPr lang="ru-RU" sz="1400" dirty="0">
                <a:latin typeface="TimesNewRoman"/>
              </a:rPr>
              <a:t>вперед, руки на</a:t>
            </a:r>
          </a:p>
          <a:p>
            <a:r>
              <a:rPr lang="ru-RU" sz="1400" dirty="0">
                <a:latin typeface="TimesNewRoman"/>
              </a:rPr>
              <a:t>пояс</a:t>
            </a:r>
            <a:endParaRPr lang="ru-RU" sz="14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6886310" y="5604062"/>
            <a:ext cx="1547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NewRoman"/>
              </a:rPr>
              <a:t>14. Стойка на</a:t>
            </a:r>
          </a:p>
          <a:p>
            <a:r>
              <a:rPr lang="ru-RU" sz="1400" dirty="0">
                <a:latin typeface="TimesNewRoman"/>
              </a:rPr>
              <a:t>левой, правая</a:t>
            </a:r>
          </a:p>
          <a:p>
            <a:r>
              <a:rPr lang="ru-RU" sz="1400" dirty="0">
                <a:latin typeface="TimesNewRoman"/>
              </a:rPr>
              <a:t>вперед-кверху,</a:t>
            </a:r>
          </a:p>
          <a:p>
            <a:r>
              <a:rPr lang="ru-RU" sz="1400" dirty="0">
                <a:latin typeface="TimesNewRoman"/>
              </a:rPr>
              <a:t>руки на пояс</a:t>
            </a:r>
            <a:endParaRPr lang="ru-RU" sz="14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8728364" y="5604062"/>
            <a:ext cx="12250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NewRoman"/>
              </a:rPr>
              <a:t>15. Стойка</a:t>
            </a:r>
          </a:p>
          <a:p>
            <a:r>
              <a:rPr lang="ru-RU" sz="1400" dirty="0">
                <a:latin typeface="TimesNewRoman"/>
              </a:rPr>
              <a:t>на </a:t>
            </a:r>
            <a:r>
              <a:rPr lang="ru-RU" sz="1400" dirty="0" smtClean="0">
                <a:latin typeface="TimesNewRoman"/>
              </a:rPr>
              <a:t>коленях, руки на пояс</a:t>
            </a:r>
            <a:endParaRPr lang="ru-RU" sz="14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0184905" y="5627454"/>
            <a:ext cx="1617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NewRoman"/>
              </a:rPr>
              <a:t>16. Стойка на</a:t>
            </a:r>
          </a:p>
          <a:p>
            <a:r>
              <a:rPr lang="ru-RU" sz="1400" dirty="0">
                <a:latin typeface="TimesNewRoman"/>
              </a:rPr>
              <a:t>правом (левом)</a:t>
            </a:r>
          </a:p>
          <a:p>
            <a:r>
              <a:rPr lang="ru-RU" sz="1400" dirty="0">
                <a:latin typeface="TimesNewRoman"/>
              </a:rPr>
              <a:t>к</a:t>
            </a:r>
            <a:r>
              <a:rPr lang="ru-RU" sz="1400" dirty="0" smtClean="0">
                <a:latin typeface="TimesNewRoman"/>
              </a:rPr>
              <a:t>олене, руки на пояс</a:t>
            </a:r>
            <a:endParaRPr lang="ru-RU" sz="1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6158697" y="555070"/>
            <a:ext cx="45413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Виды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стоек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(положение ног).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60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6" y="135082"/>
            <a:ext cx="7015405" cy="66155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298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2428" y="1545465"/>
            <a:ext cx="11217499" cy="4307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Темы заседания: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Квалификационные требования к содержанию портфолио и сайта учителя физической культуры.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Основы т</a:t>
            </a:r>
            <a:r>
              <a:rPr lang="ru-RU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ерминологии гимнастических упражнений.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Мастер-класс «Методика обучения технике акробатических упражнений».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Итоги прошедших и планируемые муниципальные соревнования (проблемы и пути решения).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8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Разное.</a:t>
            </a:r>
            <a:endParaRPr lang="ru-R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66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0"/>
            <a:ext cx="513310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130" y="851319"/>
            <a:ext cx="6558427" cy="56749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711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25" y="264189"/>
            <a:ext cx="8216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Терминология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базовых элементов учебной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на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вольных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упражнениях.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3" y="1384528"/>
            <a:ext cx="1133665" cy="11038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7036" y="2488389"/>
            <a:ext cx="28471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Группировка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положение согнувшись с захватом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согнутых ног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колени прижаты к груди, локти прижаты к туловищу,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кисти захватывают колени.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51909" y="2488389"/>
            <a:ext cx="2760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Мост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максимально прогнутое положение тела с опорой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ногами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выведенными вверх руками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469" y="1384528"/>
            <a:ext cx="1524334" cy="10416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739246" y="2488388"/>
            <a:ext cx="24695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Равновесие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положение стоя на одной ноге с наклоном 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отведением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другой ноги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828" y="1126289"/>
            <a:ext cx="1930823" cy="138464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227401" y="2426184"/>
            <a:ext cx="345670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Стойка на руках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вертикальное или близкое к вертикальному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перевернутое положение тела (ногами кверху). Ноги соединены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прямые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Может выполняться 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силой, махом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(одной ноги 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толчком другой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ноги) или </a:t>
            </a:r>
            <a:r>
              <a:rPr lang="ru-RU" sz="1400" i="1" dirty="0">
                <a:latin typeface="Arial" panose="020B0604020202020204" pitchFamily="34" charset="0"/>
                <a:cs typeface="Arial" panose="020B0604020202020204" pitchFamily="34" charset="0"/>
              </a:rPr>
              <a:t>толчком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ног.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7270" y="772346"/>
            <a:ext cx="457300" cy="177843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7036" y="5461986"/>
            <a:ext cx="245571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Стойка на голове и руках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стойка с опорой головой и руками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 поверхность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гимнастического ковра или акробатической дорожки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379" y="3715400"/>
            <a:ext cx="805222" cy="167681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885347" y="5354263"/>
            <a:ext cx="26578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Стойка на лопатках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вертикальное положение тела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ногами вверх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опорой верхней части спины и руками о поверхность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гимнастического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ковра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4145" y="4000771"/>
            <a:ext cx="1829201" cy="133382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373764" y="5379106"/>
            <a:ext cx="29367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Горизонтальный упор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упор опорой прямыми руками, при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котором прямое или слегка прогнутое тело находится 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горизонтальном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положении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367" y="4398094"/>
            <a:ext cx="1880012" cy="813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310527" y="5354262"/>
            <a:ext cx="32904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Упор углом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положение опорой рук, при котором плечи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находятся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выше точек опоры с поднятыми прямыми ногами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вперед, которые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образуют с туловищем прямой угол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8347" y="4232953"/>
            <a:ext cx="1575145" cy="97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0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6157" y="506268"/>
            <a:ext cx="27501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Переворот боком (колесо)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вращательное движение через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голову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лицевой плоскости с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последовательной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опорой руками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ногами.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284" y="386021"/>
            <a:ext cx="5149276" cy="141004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7035" y="302945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Кувырок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вращательное движение тела с последовательным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касанием опоры и переворачиванием через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голову.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5" y="1796068"/>
            <a:ext cx="5858905" cy="11063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42359" y="3536648"/>
            <a:ext cx="50266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Курбет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прыжок назад с рук на ноги (из стойки на руках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837" y="2163490"/>
            <a:ext cx="5081154" cy="12261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7035" y="5672691"/>
            <a:ext cx="48802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Переворот вперед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вращательное движение тела с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полным переворачиванием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через голову и промежуточной опорой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руками</a:t>
            </a:r>
            <a:r>
              <a:rPr lang="ru-RU" sz="1100" dirty="0" smtClean="0">
                <a:latin typeface="TimesNewRoman"/>
              </a:rPr>
              <a:t>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35" y="3868230"/>
            <a:ext cx="4790210" cy="151655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943600" y="567269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Кувырок вперед через стойку на руках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вращательное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дви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жение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вперед через прохождение вертикального положения в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стойке на руках с переходом в кувырок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вперед.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4211847"/>
            <a:ext cx="5589225" cy="13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2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14061" y="136718"/>
            <a:ext cx="5469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Терминология базовых элементов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учебной программы на брусьях.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9031" y="1170129"/>
            <a:ext cx="51001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Упор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статическое положение с опорой руками, при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котором плечи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находятся выше точек хвата, туловище приподнято 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вместе с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ногами образует прямую линию, грудь несколько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развернута, голова прямо.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82" y="180492"/>
            <a:ext cx="631099" cy="179935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3481" y="2283910"/>
            <a:ext cx="49377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Упор на руках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статическое положение, при котором тело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выпрямлено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без провисания в плечевых суставах, руки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незначительно согнуты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локтевых суставах, кисти обхватывают жерди,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опираясь на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них преимущественно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снаружи.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73" y="2027412"/>
            <a:ext cx="1213708" cy="16905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73481" y="3799932"/>
            <a:ext cx="36229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Стойка на плечах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стойка опорой плечами (наружной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стороной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), держась кистями за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жерди.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96" y="3440176"/>
            <a:ext cx="884313" cy="1422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60" y="5110819"/>
            <a:ext cx="3232049" cy="126717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94809" y="4914080"/>
            <a:ext cx="29163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Мах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свободное колебательное движение тела в одном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направлении, на брусьях выполняется обычно от плечевых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суставов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(в упорах и стойках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93634" y="2219775"/>
            <a:ext cx="55383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Размахивание в упоре на руках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ряд маховых движений,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следующих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непрерывно одно за другим, выполняется в висах и 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упорах.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lum/>
          </a:blip>
          <a:stretch>
            <a:fillRect/>
          </a:stretch>
        </p:blipFill>
        <p:spPr>
          <a:xfrm>
            <a:off x="7464629" y="1055256"/>
            <a:ext cx="3206835" cy="117677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061857" y="4151551"/>
            <a:ext cx="57736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Кувырок вперед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вращательное движение с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переворачиванием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через голову, опираясь последовательно руками и ногами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 жерди.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6603" y="2827817"/>
            <a:ext cx="3772417" cy="126764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372291" y="5822021"/>
            <a:ext cx="57810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Подъем махом вперед в упор из размахивания в упоре на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руках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переход в упор из более низкого упора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хлестовым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движением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ногами вверх-вперед, сгибаясь в тазобедренных суставах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энергично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отталкиваясь руками от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жердей.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0809" y="4639895"/>
            <a:ext cx="3574473" cy="115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8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3241964" y="991564"/>
            <a:ext cx="6137562" cy="18659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974" y="3004765"/>
            <a:ext cx="5949552" cy="20333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76239" y="5038065"/>
            <a:ext cx="73697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Соскоки махом вперед и махом назад из размахивания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упоре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соскок из размахиваний в упоре толчком одной рукой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 резким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сгибательным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движением в тазобедренных суставах с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поворотом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махом вперед (назад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47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5173" y="231366"/>
            <a:ext cx="7716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Терминология базовых элементов учебной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программы на перекладине.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8" y="998193"/>
            <a:ext cx="3868880" cy="15878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2231" y="2738514"/>
            <a:ext cx="56907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Подъем переворотом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вращательное движение, при котором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выполняется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переход из виса в упор за счет резкого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сгибательного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движения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тазобедренных суставах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способ: махом одной, толчком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другой).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70864" y="271180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Подъем одной правой (левой) в упор ноги врозь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вращательное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движение, при котором выполняется переход из виса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упор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ноги врозь правой (левой) за счет резкого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разгибательного движения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тазобедренных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суставах.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745" y="1201436"/>
            <a:ext cx="3927764" cy="15370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4" y="3967350"/>
            <a:ext cx="3588328" cy="14862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5582" y="5585373"/>
            <a:ext cx="50395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Подъем разгибом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подъем в упор активным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разгибательным движением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тазобедренных суставах из виса согнувшись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спереди после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спада назад или сгибания в тазобедренных суставах на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махе вперед.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745" y="3885740"/>
            <a:ext cx="3608763" cy="155009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73861" y="5585373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Оборот вперед в упоре ноги врозь (правой, левой) хватом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снизу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вращательное движение вперед в упоре ноги врозь правой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(левой) вокруг оси перекладины хватом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снизу.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61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510" y="450964"/>
            <a:ext cx="4218712" cy="17927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85909" y="2645813"/>
            <a:ext cx="3577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Оборот назад в упоре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вращательное движение прямым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телом назад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упоре хватом сверху вокруг оси перекладины с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полным переворачиванием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 приведенными к туловищу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руками.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42" y="1634315"/>
            <a:ext cx="3768989" cy="16923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1465" y="3631881"/>
            <a:ext cx="31657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Соскок дугой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вращательное движение назад прямым телом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отодвигом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прямыми руками и прогнутым телом 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тазобедренном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суставе 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соскок.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623" y="2452255"/>
            <a:ext cx="3572077" cy="333524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04209" y="5861219"/>
            <a:ext cx="8211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Размахивания в висе и соскок махом назад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соскок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махом назад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 размахиваний в висе с активным разгибательным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движением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тазобедренных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суставах.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2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2435" y="304102"/>
            <a:ext cx="69896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Терминология базовых элементов учебной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на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брусьях разной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высоты.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0504" y="2547384"/>
            <a:ext cx="29920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Вис лежа на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нижней жерди.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76" y="505339"/>
            <a:ext cx="1939990" cy="18592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85375" y="3836415"/>
            <a:ext cx="30930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Подъем в упор на верхней жерди из виса присев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 прямыми ногами на нижней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жерди.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421" y="1569952"/>
            <a:ext cx="1880012" cy="21722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0504" y="5257892"/>
            <a:ext cx="29475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Подъем переворотом в упор на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верхнюю жердь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махом одной толчком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ругой.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49" y="3112829"/>
            <a:ext cx="1778390" cy="1918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659" y="1489112"/>
            <a:ext cx="3445744" cy="185465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373091" y="3112829"/>
            <a:ext cx="40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Соскок углом назад из седа на бедре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 нижней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жерди.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96445" y="5796501"/>
            <a:ext cx="57461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Соскок прогнувшись из горизонтального равновесия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 нижней жерди хватом левой (правой)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 верхнюю жердь – махом одной, толчком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другой.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372" y="3878177"/>
            <a:ext cx="3615713" cy="176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5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35335" y="179411"/>
            <a:ext cx="76650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Терминология базовых элементов</a:t>
            </a:r>
          </a:p>
          <a:p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учебной программы на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кольцах.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863" y="436819"/>
            <a:ext cx="508525" cy="166463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978" y="2101457"/>
            <a:ext cx="330084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Вис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основное статическое положение на снаряде, при кото-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ром плечи находятся ниже точек хвата, выполняется простым и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глубоким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хватом.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53644" y="2059493"/>
            <a:ext cx="29475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Вис на согнутых руках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статическое положение тела в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висе,руки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согнуты в локтевых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суставах.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303" y="383275"/>
            <a:ext cx="700955" cy="16550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8154" y="5238272"/>
            <a:ext cx="31969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Вис согнувшись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вис, при котором тело согнуто в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тазобед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ренных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суставах, прямые ноги находятся над туловищем (обычно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горизонтальном положении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14" y="3508687"/>
            <a:ext cx="1270278" cy="15116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08220" y="5238272"/>
            <a:ext cx="25873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Вис прогнувшись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вертикальный вис вниз головой, тело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умеренно прогнуто.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299" y="3198101"/>
            <a:ext cx="456123" cy="189784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995555" y="3042244"/>
            <a:ext cx="5888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Подъём силой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переход из виса в упор на прямых руках, кисти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развернуты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вперед-наружу.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0287" y="1133518"/>
            <a:ext cx="3172033" cy="199439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995555" y="5242677"/>
            <a:ext cx="56734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Размахивание в висе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– ряд маховых движений, следующих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непрерывно одно за другим, выполняется в висе на руках за счет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главным образом подвижности в плечевых суставах и изгибов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позвоночника.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9898" y="3565464"/>
            <a:ext cx="4167911" cy="168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1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27864" y="210583"/>
            <a:ext cx="75853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Терминология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базовых элементов </a:t>
            </a:r>
            <a:endParaRPr lang="ru-RU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учебной программы на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опорном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прыжке.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6032" y="3229540"/>
            <a:ext cx="28105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Прыжок ноги врозь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через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коня в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длину.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0" y="1338180"/>
            <a:ext cx="2902700" cy="19110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16272" y="3223588"/>
            <a:ext cx="24274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Прыжок согнув ноги 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через коня(козла)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ширину.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47" y="1610630"/>
            <a:ext cx="3547345" cy="15024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20546" y="3229540"/>
            <a:ext cx="24689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Прыжок ноги врозь 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через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козла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ширину.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761" y="1474332"/>
            <a:ext cx="3169795" cy="16387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2" y="4091132"/>
            <a:ext cx="3277177" cy="16569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70" y="4029469"/>
            <a:ext cx="3505161" cy="18878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6324" y="4156500"/>
            <a:ext cx="3368671" cy="176085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990610" y="6040467"/>
            <a:ext cx="38801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Прыжок углом через коня в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ширину.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84501" y="6040467"/>
            <a:ext cx="39108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TimesNewRoman"/>
              </a:rPr>
              <a:t>Прыжок </a:t>
            </a:r>
            <a:r>
              <a:rPr lang="ru-RU" sz="1600" b="1" dirty="0" smtClean="0">
                <a:latin typeface="TimesNewRoman"/>
              </a:rPr>
              <a:t>боком </a:t>
            </a:r>
            <a:r>
              <a:rPr lang="ru-RU" sz="1600" b="1" dirty="0">
                <a:latin typeface="TimesNewRoman"/>
              </a:rPr>
              <a:t>через коня в </a:t>
            </a:r>
            <a:r>
              <a:rPr lang="ru-RU" sz="1600" b="1" dirty="0" smtClean="0">
                <a:latin typeface="TimesNewRoman"/>
              </a:rPr>
              <a:t>ширину.</a:t>
            </a:r>
            <a:endParaRPr lang="ru-RU" sz="1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12000" y="5917357"/>
            <a:ext cx="2632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Прыжок в упор присев,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соскок прогнувшись.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3152771"/>
            <a:ext cx="6096000" cy="747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оценивания результатов профессиональной деятельности педагогического работника на основе требований к квалификационной категории </a:t>
            </a:r>
            <a:r>
              <a:rPr lang="ru-RU" sz="13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536092"/>
              </p:ext>
            </p:extLst>
          </p:nvPr>
        </p:nvGraphicFramePr>
        <p:xfrm>
          <a:off x="399244" y="1861428"/>
          <a:ext cx="11590986" cy="4078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90986">
                  <a:extLst>
                    <a:ext uri="{9D8B030D-6E8A-4147-A177-3AD203B41FA5}">
                      <a16:colId xmlns:a16="http://schemas.microsoft.com/office/drawing/2014/main" val="132699537"/>
                    </a:ext>
                  </a:extLst>
                </a:gridCol>
              </a:tblGrid>
              <a:tr h="903268">
                <a:tc>
                  <a:txBody>
                    <a:bodyPr/>
                    <a:lstStyle/>
                    <a:p>
                      <a:pPr marL="457200" lvl="1" indent="0"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Индикаторы профессиональной деятельности педагогического работника 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объективная информация, как правило, количественная, позволяющая судить о результатах профессиональной деятельности за определенный период времени по определенному 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критерию.</a:t>
                      </a:r>
                    </a:p>
                    <a:p>
                      <a:pPr marL="457200" lvl="1" indent="0"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210137"/>
                  </a:ext>
                </a:extLst>
              </a:tr>
              <a:tr h="3253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Требования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индикаторам профессиональной деятельности: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измеримость результата профессиональной деятельности;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динамический характер индикатора;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достоверность значения индикатора;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соответствие индикатора содержанию деятельности (должностные 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обязанности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направление деятельности) педагогического 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работника.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574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53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8" y="0"/>
            <a:ext cx="6022904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231" y="83126"/>
            <a:ext cx="4845987" cy="5091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231" y="412142"/>
            <a:ext cx="4845987" cy="64458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421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552" y="810491"/>
            <a:ext cx="5694108" cy="46863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0"/>
            <a:ext cx="502289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00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2" y="2576944"/>
            <a:ext cx="6013037" cy="34186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09" y="747213"/>
            <a:ext cx="5080021" cy="57367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8339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9" y="1279290"/>
            <a:ext cx="5767595" cy="22110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201"/>
          <a:stretch/>
        </p:blipFill>
        <p:spPr>
          <a:xfrm>
            <a:off x="83128" y="3490374"/>
            <a:ext cx="5935096" cy="3274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697"/>
          <a:stretch/>
        </p:blipFill>
        <p:spPr>
          <a:xfrm>
            <a:off x="6018224" y="1279290"/>
            <a:ext cx="5966042" cy="40628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953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45" b="64123"/>
          <a:stretch/>
        </p:blipFill>
        <p:spPr>
          <a:xfrm>
            <a:off x="1797627" y="893618"/>
            <a:ext cx="10006446" cy="547600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745673" y="4790209"/>
            <a:ext cx="10068791" cy="207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74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30192" b="5425"/>
          <a:stretch/>
        </p:blipFill>
        <p:spPr>
          <a:xfrm>
            <a:off x="841664" y="1236518"/>
            <a:ext cx="10692245" cy="5237333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841664" y="4094018"/>
            <a:ext cx="10577945" cy="311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5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64227" b="3358"/>
          <a:stretch/>
        </p:blipFill>
        <p:spPr>
          <a:xfrm>
            <a:off x="808962" y="1174173"/>
            <a:ext cx="10732003" cy="52474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188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31261"/>
              </p:ext>
            </p:extLst>
          </p:nvPr>
        </p:nvGraphicFramePr>
        <p:xfrm>
          <a:off x="1995056" y="2223479"/>
          <a:ext cx="9112825" cy="3913510"/>
        </p:xfrm>
        <a:graphic>
          <a:graphicData uri="http://schemas.openxmlformats.org/drawingml/2006/table">
            <a:tbl>
              <a:tblPr firstRow="1" firstCol="1" bandRow="1"/>
              <a:tblGrid>
                <a:gridCol w="297536">
                  <a:extLst>
                    <a:ext uri="{9D8B030D-6E8A-4147-A177-3AD203B41FA5}">
                      <a16:colId xmlns:a16="http://schemas.microsoft.com/office/drawing/2014/main" val="3511817661"/>
                    </a:ext>
                  </a:extLst>
                </a:gridCol>
                <a:gridCol w="6581245">
                  <a:extLst>
                    <a:ext uri="{9D8B030D-6E8A-4147-A177-3AD203B41FA5}">
                      <a16:colId xmlns:a16="http://schemas.microsoft.com/office/drawing/2014/main" val="2879997041"/>
                    </a:ext>
                  </a:extLst>
                </a:gridCol>
                <a:gridCol w="2234044">
                  <a:extLst>
                    <a:ext uri="{9D8B030D-6E8A-4147-A177-3AD203B41FA5}">
                      <a16:colId xmlns:a16="http://schemas.microsoft.com/office/drawing/2014/main" val="37874976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соревнование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месяц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027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Первенство города по баскетболу 2001-2003 г.р.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февраля-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2597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Первенство города по лыжным гонкам.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15-17 февраля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0401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Первенство города по баскетболу 2003-2005 г.р.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апрель? (март)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661318"/>
                  </a:ext>
                </a:extLst>
              </a:tr>
              <a:tr h="0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Президентские спортивные игры: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апрель: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96627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Стритбол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(2 дня)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3-9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79078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Настольный теннис (2 дня)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10-17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4515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Плавание (1 день), шашки (1 день)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19-23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31682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Легкая атлетика (2 дня)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24-30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5427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Легкоатлетическая эстафета по улицам города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2793224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01536" y="1008992"/>
            <a:ext cx="1037012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КАЛЕНДАРЬ 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СПОРТИВНЫХ СОРЕНОВАНИЙ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kumimoji="0" lang="en-US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 </a:t>
            </a: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ПОЛУГОДИЕ 2016-17 уч. года.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92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5245" y="1488269"/>
            <a:ext cx="1156508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Литература:</a:t>
            </a:r>
          </a:p>
          <a:p>
            <a:r>
              <a:rPr lang="ru-RU" i="1" dirty="0" smtClean="0">
                <a:latin typeface="TimesNewRoman,Italic"/>
              </a:rPr>
              <a:t>1. Гимнастика </a:t>
            </a:r>
            <a:r>
              <a:rPr lang="ru-RU" dirty="0">
                <a:latin typeface="TimesNewRoman"/>
              </a:rPr>
              <a:t>в школе : учеб. пособие / В.И. </a:t>
            </a:r>
            <a:r>
              <a:rPr lang="ru-RU" dirty="0" err="1">
                <a:latin typeface="TimesNewRoman"/>
              </a:rPr>
              <a:t>Загревский</a:t>
            </a:r>
            <a:r>
              <a:rPr lang="ru-RU" dirty="0">
                <a:latin typeface="TimesNewRoman"/>
              </a:rPr>
              <a:t>, В.В. </a:t>
            </a:r>
            <a:r>
              <a:rPr lang="ru-RU" dirty="0" smtClean="0">
                <a:latin typeface="TimesNewRoman"/>
              </a:rPr>
              <a:t>Шутов, Ю.Н</a:t>
            </a:r>
            <a:r>
              <a:rPr lang="ru-RU" dirty="0">
                <a:latin typeface="TimesNewRoman"/>
              </a:rPr>
              <a:t>. Бойко, О.И. </a:t>
            </a:r>
            <a:r>
              <a:rPr lang="ru-RU" dirty="0" err="1">
                <a:latin typeface="TimesNewRoman"/>
              </a:rPr>
              <a:t>Загревский</a:t>
            </a:r>
            <a:r>
              <a:rPr lang="ru-RU" dirty="0">
                <a:latin typeface="TimesNewRoman"/>
              </a:rPr>
              <a:t>. Могилев : МГУ им. А.А. </a:t>
            </a:r>
            <a:r>
              <a:rPr lang="ru-RU" dirty="0" smtClean="0">
                <a:latin typeface="TimesNewRoman"/>
              </a:rPr>
              <a:t>Кулешова, 2005</a:t>
            </a:r>
            <a:r>
              <a:rPr lang="ru-RU" dirty="0">
                <a:latin typeface="TimesNewRoman"/>
              </a:rPr>
              <a:t>. 202 с.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i="1" dirty="0" smtClean="0">
                <a:latin typeface="TimesNewRoman,Italic"/>
              </a:rPr>
              <a:t>2. Гимнастика </a:t>
            </a:r>
            <a:r>
              <a:rPr lang="ru-RU" dirty="0">
                <a:latin typeface="TimesNewRoman"/>
              </a:rPr>
              <a:t>: учеб. для студ. </a:t>
            </a:r>
            <a:r>
              <a:rPr lang="ru-RU" dirty="0" err="1">
                <a:latin typeface="TimesNewRoman"/>
              </a:rPr>
              <a:t>высш</a:t>
            </a:r>
            <a:r>
              <a:rPr lang="ru-RU" dirty="0">
                <a:latin typeface="TimesNewRoman"/>
              </a:rPr>
              <a:t>. учеб. заведений / М.Л. </a:t>
            </a:r>
            <a:r>
              <a:rPr lang="ru-RU" dirty="0" err="1" smtClean="0">
                <a:latin typeface="TimesNewRoman"/>
              </a:rPr>
              <a:t>Журавин</a:t>
            </a:r>
            <a:r>
              <a:rPr lang="ru-RU" dirty="0" smtClean="0">
                <a:latin typeface="TimesNewRoman"/>
              </a:rPr>
              <a:t>, О.В</a:t>
            </a:r>
            <a:r>
              <a:rPr lang="ru-RU" dirty="0">
                <a:latin typeface="TimesNewRoman"/>
              </a:rPr>
              <a:t>. </a:t>
            </a:r>
            <a:r>
              <a:rPr lang="ru-RU" dirty="0" err="1">
                <a:latin typeface="TimesNewRoman"/>
              </a:rPr>
              <a:t>Загрядская</a:t>
            </a:r>
            <a:r>
              <a:rPr lang="ru-RU" dirty="0">
                <a:latin typeface="TimesNewRoman"/>
              </a:rPr>
              <a:t>, Н.В. Казакевич и др. ; под ред. М.Л. </a:t>
            </a:r>
            <a:r>
              <a:rPr lang="ru-RU" dirty="0" err="1" smtClean="0">
                <a:latin typeface="TimesNewRoman"/>
              </a:rPr>
              <a:t>Журавина</a:t>
            </a:r>
            <a:r>
              <a:rPr lang="ru-RU" dirty="0" smtClean="0">
                <a:latin typeface="TimesNewRoman"/>
              </a:rPr>
              <a:t>, Н.К</a:t>
            </a:r>
            <a:r>
              <a:rPr lang="ru-RU" dirty="0">
                <a:latin typeface="TimesNewRoman"/>
              </a:rPr>
              <a:t>. Меньшикова. М. : Академия, 2001. 448 с</a:t>
            </a:r>
            <a:r>
              <a:rPr lang="ru-RU" dirty="0" smtClean="0">
                <a:latin typeface="TimesNewRoman"/>
              </a:rPr>
              <a:t>.</a:t>
            </a:r>
          </a:p>
          <a:p>
            <a:r>
              <a:rPr lang="ru-RU" i="1" dirty="0" smtClean="0">
                <a:latin typeface="TimesNewRoman,Italic"/>
              </a:rPr>
              <a:t>3. Гимнастическая </a:t>
            </a:r>
            <a:r>
              <a:rPr lang="ru-RU" dirty="0">
                <a:latin typeface="TimesNewRoman"/>
              </a:rPr>
              <a:t>терминология : справ. по курсу «Гимнастика» / </a:t>
            </a:r>
            <a:r>
              <a:rPr lang="ru-RU" dirty="0" smtClean="0">
                <a:latin typeface="TimesNewRoman"/>
              </a:rPr>
              <a:t>сост. С.А</a:t>
            </a:r>
            <a:r>
              <a:rPr lang="ru-RU" dirty="0">
                <a:latin typeface="TimesNewRoman"/>
              </a:rPr>
              <a:t>. Александров. Гродно : </a:t>
            </a:r>
            <a:r>
              <a:rPr lang="ru-RU" dirty="0" err="1">
                <a:latin typeface="TimesNewRoman"/>
              </a:rPr>
              <a:t>ГрГУ</a:t>
            </a:r>
            <a:r>
              <a:rPr lang="ru-RU" dirty="0">
                <a:latin typeface="TimesNewRoman"/>
              </a:rPr>
              <a:t>, 2000. 43 с.</a:t>
            </a:r>
            <a:endParaRPr lang="ru-RU" dirty="0" smtClean="0">
              <a:latin typeface="TimesNewRoman"/>
            </a:endParaRPr>
          </a:p>
          <a:p>
            <a:r>
              <a:rPr lang="ru-RU" i="1" dirty="0" smtClean="0">
                <a:latin typeface="TimesNewRoman,Italic"/>
              </a:rPr>
              <a:t>4. </a:t>
            </a:r>
            <a:r>
              <a:rPr lang="ru-RU" i="1" dirty="0" err="1" smtClean="0">
                <a:latin typeface="TimesNewRoman,Italic"/>
              </a:rPr>
              <a:t>Загревский</a:t>
            </a:r>
            <a:r>
              <a:rPr lang="ru-RU" i="1" dirty="0" smtClean="0">
                <a:latin typeface="TimesNewRoman,Italic"/>
              </a:rPr>
              <a:t> </a:t>
            </a:r>
            <a:r>
              <a:rPr lang="ru-RU" i="1" dirty="0">
                <a:latin typeface="TimesNewRoman,Italic"/>
              </a:rPr>
              <a:t>О.И., </a:t>
            </a:r>
            <a:r>
              <a:rPr lang="ru-RU" i="1" dirty="0" err="1">
                <a:latin typeface="TimesNewRoman,Italic"/>
              </a:rPr>
              <a:t>Загревская</a:t>
            </a:r>
            <a:r>
              <a:rPr lang="ru-RU" i="1" dirty="0">
                <a:latin typeface="TimesNewRoman,Italic"/>
              </a:rPr>
              <a:t> А.И. </a:t>
            </a:r>
            <a:r>
              <a:rPr lang="ru-RU" dirty="0">
                <a:latin typeface="TimesNewRoman"/>
              </a:rPr>
              <a:t>Гимнастика в </a:t>
            </a:r>
            <a:r>
              <a:rPr lang="ru-RU" dirty="0" smtClean="0">
                <a:latin typeface="TimesNewRoman"/>
              </a:rPr>
              <a:t>общеобразовательной школе </a:t>
            </a:r>
            <a:r>
              <a:rPr lang="ru-RU" dirty="0">
                <a:latin typeface="TimesNewRoman"/>
              </a:rPr>
              <a:t>: учеб. пособие. Центр учебно-методической литературы </a:t>
            </a:r>
            <a:r>
              <a:rPr lang="ru-RU" dirty="0" smtClean="0">
                <a:latin typeface="TimesNewRoman"/>
              </a:rPr>
              <a:t>Томского </a:t>
            </a:r>
            <a:r>
              <a:rPr lang="ru-RU" dirty="0">
                <a:latin typeface="TimesNewRoman"/>
              </a:rPr>
              <a:t>государственного педагогического университета, 2003. 140 с.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5. Основы терминологии гимнастических упражнений: учеб. пособие/сост.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О.И.Загревский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В.С. Шерин.-Томск:2013-176 с.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	Интернет-ресурсы: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infourok.ru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novsu.ru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vital.lib.tsu.ru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4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03976" y="510647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Критерии</a:t>
            </a:r>
            <a:r>
              <a:rPr lang="ru-RU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941" y="1312051"/>
            <a:ext cx="1197305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Результаты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освоения обучающимися образовательных программ по итогам мониторингов проводимых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организацией.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Результаты освоения обучающимися образовательных программ по итогам мониторинга системы образования, проводимого в порядке, установленном постановлением Правительства РФ от 05.08.2013 г. №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662.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Результаты профессиональной деятельности по выявлению и развитию у обучающихся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способностей.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Личный вклад педагогического работника в повышение качества образования и транслирование опыта практических результатов профессиональной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деятельности.</a:t>
            </a:r>
          </a:p>
          <a:p>
            <a:pPr marL="342900" indent="-342900">
              <a:buAutoNum type="arabicPeriod"/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Результативность деятельности педагогического работника по участию в работе методических объединений педагогических работников организации, в разработке программно-методического сопровождения образовательного процесса, профессиональных </a:t>
            </a:r>
            <a:r>
              <a:rPr lang="ru-RU" sz="2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конкурсах.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83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34850" y="1681163"/>
            <a:ext cx="11857150" cy="5176837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 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Объём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информации сайта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(малый объем – проблема с пополнением информации,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0" indent="0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придется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удалять файлы)</a:t>
            </a:r>
          </a:p>
          <a:p>
            <a:pPr marL="0" lvl="0" indent="0">
              <a:buNone/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Дизайн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(визуальная картинка, удобная навигация, шрифт, размер шрифта и др.)</a:t>
            </a:r>
          </a:p>
          <a:p>
            <a:pPr marL="0" lvl="0" indent="0">
              <a:buNone/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Содержание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(меню):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О себе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(коротко: фото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биография, аттестация, публикации, достижения).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Нормативные документы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(приказы, письма, локальные акты – желательно по подразделам).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Учебная деятельность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(методические материалы: планирование, мониторинги, результаты, опросы, шкалы тестирования, диагностические работы, разработки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уроков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Внеурочная деятельность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(планирование, сценарии, положения, результаты…).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Ученикам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(оценочная деятельность, планы мероприятий, «учусь физической культуре», дом. задания, комплексы упражнений, техника безопасности и пр.).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Родителям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(если есть такое желание для заполнения раздела)</a:t>
            </a:r>
          </a:p>
          <a:p>
            <a:pPr marL="914400" lvl="1" indent="-457200">
              <a:buFont typeface="+mj-lt"/>
              <a:buAutoNum type="arabicPeriod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Фото и 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видео </a:t>
            </a:r>
            <a:r>
              <a:rPr lang="ru-RU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(в хорошем разрешении, хорошего качества).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Обратная связь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(форум и пр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84101" y="973138"/>
            <a:ext cx="10341736" cy="708025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Franklin Gothic Medium" panose="020B0603020102020204" pitchFamily="34" charset="0"/>
              </a:rPr>
              <a:t>Сайт учителя физической культуры</a:t>
            </a:r>
            <a:endParaRPr lang="ru-RU" b="1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11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3" y="337230"/>
            <a:ext cx="6427783" cy="63649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50556" y="337230"/>
            <a:ext cx="541872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smtClean="0">
                <a:solidFill>
                  <a:prstClr val="black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Учебно-методический комплекс.</a:t>
            </a:r>
          </a:p>
          <a:p>
            <a:pPr algn="ctr"/>
            <a:r>
              <a:rPr lang="ru-RU" sz="3200" b="1" cap="all" dirty="0" smtClean="0">
                <a:solidFill>
                  <a:prstClr val="black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Автор: </a:t>
            </a:r>
            <a:r>
              <a:rPr lang="ru-RU" sz="3200" b="1" cap="all" dirty="0" err="1" smtClean="0">
                <a:solidFill>
                  <a:prstClr val="black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В.И.Лях</a:t>
            </a:r>
            <a:endParaRPr lang="ru-RU" sz="3200" b="1" cap="all" dirty="0" smtClean="0">
              <a:solidFill>
                <a:prstClr val="black"/>
              </a:solidFill>
              <a:latin typeface="Franklin Gothic Medium" panose="020B0603020102020204" pitchFamily="34" charset="0"/>
              <a:ea typeface="+mj-ea"/>
              <a:cs typeface="+mj-cs"/>
            </a:endParaRPr>
          </a:p>
          <a:p>
            <a:pPr marL="342900" indent="-342900" algn="ctr">
              <a:buFontTx/>
              <a:buChar char="-"/>
            </a:pPr>
            <a:r>
              <a:rPr lang="ru-RU" sz="2400" cap="all" dirty="0" smtClean="0">
                <a:solidFill>
                  <a:prstClr val="black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Учебники, </a:t>
            </a:r>
          </a:p>
          <a:p>
            <a:pPr marL="342900" indent="-342900" algn="ctr">
              <a:buFontTx/>
              <a:buChar char="-"/>
            </a:pPr>
            <a:r>
              <a:rPr lang="ru-RU" sz="2400" cap="all" dirty="0" smtClean="0">
                <a:solidFill>
                  <a:prstClr val="black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Рабочие программы,</a:t>
            </a:r>
          </a:p>
          <a:p>
            <a:pPr marL="342900" indent="-342900" algn="ctr">
              <a:buFontTx/>
              <a:buChar char="-"/>
            </a:pPr>
            <a:r>
              <a:rPr lang="ru-RU" sz="2400" cap="all" dirty="0" smtClean="0">
                <a:solidFill>
                  <a:prstClr val="black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методические рекомендации,</a:t>
            </a:r>
          </a:p>
          <a:p>
            <a:pPr marL="342900" indent="-342900" algn="ctr">
              <a:buFontTx/>
              <a:buChar char="-"/>
            </a:pPr>
            <a:r>
              <a:rPr lang="ru-RU" sz="2400" cap="all" dirty="0" smtClean="0">
                <a:solidFill>
                  <a:prstClr val="black"/>
                </a:solidFill>
                <a:latin typeface="Franklin Gothic Medium" panose="020B0603020102020204" pitchFamily="34" charset="0"/>
                <a:ea typeface="+mj-ea"/>
                <a:cs typeface="+mj-cs"/>
              </a:rPr>
              <a:t> тестовый контроль.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890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494" y="1124701"/>
            <a:ext cx="10218469" cy="2751108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ОСНОВЫ ГИМНАСТИЧЕСКОЙ ТЕРМИНОЛОГИИ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68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1517073"/>
            <a:ext cx="1123257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prstClr val="black"/>
                </a:solidFill>
                <a:latin typeface="TimesNewRoman,Bold"/>
              </a:rPr>
              <a:t>Требования, предъявляемые к гимнастической терминологии:</a:t>
            </a:r>
          </a:p>
          <a:p>
            <a:pPr marL="342900" lvl="0" indent="-342900" algn="ctr">
              <a:buFontTx/>
              <a:buChar char="-"/>
            </a:pPr>
            <a:r>
              <a:rPr lang="ru-RU" sz="3600" b="1" dirty="0">
                <a:solidFill>
                  <a:srgbClr val="FF0000"/>
                </a:solidFill>
                <a:latin typeface="TimesNewRoman,Bold"/>
                <a:cs typeface="Arial" panose="020B0604020202020204" pitchFamily="34" charset="0"/>
              </a:rPr>
              <a:t>доступность; точность; </a:t>
            </a:r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краткость.</a:t>
            </a:r>
          </a:p>
          <a:p>
            <a:endParaRPr lang="ru-RU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Гимнастическая терминология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система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специально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подобранных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слов для обозначения двигательных действий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динамического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или статического характера (строевые упражнения,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общеразвивающие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упражнения, акробатические упражнения,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прыжки простые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прыжки опорные, упражнения на снарядах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гимнастического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многоборья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ctr"/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65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383" y="572190"/>
            <a:ext cx="1174172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В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гимнастике существуют различные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способы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образования гимнастических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терминов: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переосмысливание 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слова переосмысливаются,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применительно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 гимнастике («мост» – прогнутое положение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занимающегося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опорой руками и ногами; вариантов опоры может быть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много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но во всех случаях остается самое главное для этого элемента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– прогнутое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положение);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словосложение 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(словосочетание)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«подъем разгибом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брусья разной высоты», «подъем махом назад», «большой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оборот вперед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и тому подобные слова;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 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производных слов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«мах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»–«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размахивания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кач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»–«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раскачивания», «соскок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»–«соскоки»;</a:t>
            </a:r>
          </a:p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зависимости от 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положения занимающегося по 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отношению к 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опоре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«упор», «вис», «упор сидя сзади», «упор лежа», «сед»;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использование 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иностранных слов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фляк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рондат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», «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курбет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», «сальто», «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твист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первого официального 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исполнителя</a:t>
            </a:r>
            <a:r>
              <a:rPr lang="ru-RU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smtClean="0">
                <a:latin typeface="TimesNewRoman"/>
              </a:rPr>
              <a:t>«</a:t>
            </a:r>
            <a:r>
              <a:rPr lang="ru-RU" dirty="0">
                <a:latin typeface="TimesNewRoman"/>
              </a:rPr>
              <a:t>перелет Ткачёва</a:t>
            </a:r>
            <a:r>
              <a:rPr lang="ru-RU" dirty="0" smtClean="0">
                <a:latin typeface="TimesNewRoman"/>
              </a:rPr>
              <a:t>», </a:t>
            </a:r>
            <a:r>
              <a:rPr lang="ru-RU" dirty="0">
                <a:latin typeface="TimesNewRoman"/>
              </a:rPr>
              <a:t>«петля </a:t>
            </a:r>
            <a:r>
              <a:rPr lang="ru-RU" dirty="0" err="1">
                <a:latin typeface="TimesNewRoman"/>
              </a:rPr>
              <a:t>Корбут</a:t>
            </a:r>
            <a:r>
              <a:rPr lang="ru-RU" dirty="0" smtClean="0">
                <a:latin typeface="TimesNewRoman"/>
              </a:rPr>
              <a:t>»;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 smtClean="0">
                <a:solidFill>
                  <a:srgbClr val="FF0000"/>
                </a:solidFill>
                <a:latin typeface="TimesNewRoman,BoldItalic"/>
              </a:rPr>
              <a:t>- от </a:t>
            </a:r>
            <a:r>
              <a:rPr lang="ru-RU" b="1" i="1" dirty="0">
                <a:solidFill>
                  <a:srgbClr val="FF0000"/>
                </a:solidFill>
                <a:latin typeface="TimesNewRoman,BoldItalic"/>
              </a:rPr>
              <a:t>их формы </a:t>
            </a:r>
            <a:r>
              <a:rPr lang="ru-RU" dirty="0">
                <a:latin typeface="TimesNewRoman"/>
              </a:rPr>
              <a:t>(структуры, рисунка): «углом», «боком», «</a:t>
            </a:r>
            <a:r>
              <a:rPr lang="ru-RU" dirty="0" smtClean="0">
                <a:latin typeface="TimesNewRoman"/>
              </a:rPr>
              <a:t>согнувшись</a:t>
            </a:r>
            <a:r>
              <a:rPr lang="ru-RU" dirty="0">
                <a:latin typeface="TimesNewRoman"/>
              </a:rPr>
              <a:t>», «прогнувшись», «переворотом», «сгибаясь и разгибаясь</a:t>
            </a:r>
            <a:r>
              <a:rPr lang="ru-RU" dirty="0" smtClean="0">
                <a:latin typeface="TimesNewRoman"/>
              </a:rPr>
              <a:t>», «</a:t>
            </a:r>
            <a:r>
              <a:rPr lang="ru-RU" dirty="0">
                <a:latin typeface="TimesNewRoman"/>
              </a:rPr>
              <a:t>ноги врозь», «лет», «ноги врозь-назад»;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TimesNewRoman,BoldItalic"/>
              </a:rPr>
              <a:t>- выполнение</a:t>
            </a:r>
            <a:r>
              <a:rPr lang="ru-RU" dirty="0">
                <a:solidFill>
                  <a:srgbClr val="FF0000"/>
                </a:solidFill>
                <a:latin typeface="TimesNewRoman"/>
              </a:rPr>
              <a:t>: </a:t>
            </a:r>
            <a:r>
              <a:rPr lang="ru-RU" dirty="0">
                <a:latin typeface="TimesNewRoman"/>
              </a:rPr>
              <a:t>«разгибом», «махом», «медленно», «быстро</a:t>
            </a:r>
            <a:r>
              <a:rPr lang="ru-RU" dirty="0" smtClean="0">
                <a:latin typeface="TimesNewRoman"/>
              </a:rPr>
              <a:t>», «</a:t>
            </a:r>
            <a:r>
              <a:rPr lang="ru-RU" dirty="0">
                <a:latin typeface="TimesNewRoman"/>
              </a:rPr>
              <a:t>силой», «согнувшись»;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- </a:t>
            </a:r>
            <a:r>
              <a:rPr lang="ru-RU" b="1" i="1" dirty="0" smtClean="0">
                <a:solidFill>
                  <a:srgbClr val="FF0000"/>
                </a:solidFill>
                <a:latin typeface="TimesNewRoman,BoldItalic"/>
              </a:rPr>
              <a:t>направление </a:t>
            </a:r>
            <a:r>
              <a:rPr lang="ru-RU" b="1" i="1" dirty="0">
                <a:solidFill>
                  <a:srgbClr val="FF0000"/>
                </a:solidFill>
                <a:latin typeface="TimesNewRoman,BoldItalic"/>
              </a:rPr>
              <a:t>маха</a:t>
            </a:r>
            <a:r>
              <a:rPr lang="ru-RU" dirty="0">
                <a:solidFill>
                  <a:srgbClr val="FF0000"/>
                </a:solidFill>
                <a:latin typeface="TimesNewRoman"/>
              </a:rPr>
              <a:t>: </a:t>
            </a:r>
            <a:r>
              <a:rPr lang="ru-RU" dirty="0">
                <a:latin typeface="TimesNewRoman"/>
              </a:rPr>
              <a:t>«махом назад», «махом вперед», «</a:t>
            </a:r>
            <a:r>
              <a:rPr lang="ru-RU" dirty="0" smtClean="0">
                <a:latin typeface="TimesNewRoman"/>
              </a:rPr>
              <a:t>махом вправо</a:t>
            </a:r>
            <a:r>
              <a:rPr lang="ru-RU" dirty="0">
                <a:latin typeface="TimesNewRoman"/>
              </a:rPr>
              <a:t>», «махом влево»;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- </a:t>
            </a:r>
            <a:r>
              <a:rPr lang="ru-RU" b="1" i="1" dirty="0" smtClean="0">
                <a:solidFill>
                  <a:srgbClr val="FF0000"/>
                </a:solidFill>
                <a:latin typeface="TimesNewRoman,BoldItalic"/>
              </a:rPr>
              <a:t>сочетание </a:t>
            </a:r>
            <a:r>
              <a:rPr lang="ru-RU" b="1" i="1" dirty="0">
                <a:solidFill>
                  <a:srgbClr val="FF0000"/>
                </a:solidFill>
                <a:latin typeface="TimesNewRoman,BoldItalic"/>
              </a:rPr>
              <a:t>перечисленных способов между собой</a:t>
            </a:r>
            <a:r>
              <a:rPr lang="ru-RU" dirty="0">
                <a:solidFill>
                  <a:srgbClr val="FF0000"/>
                </a:solidFill>
                <a:latin typeface="TimesNewRoman"/>
              </a:rPr>
              <a:t>: </a:t>
            </a:r>
            <a:r>
              <a:rPr lang="ru-RU" dirty="0">
                <a:latin typeface="TimesNewRoman"/>
              </a:rPr>
              <a:t>«</a:t>
            </a:r>
            <a:r>
              <a:rPr lang="ru-RU" dirty="0" smtClean="0">
                <a:latin typeface="TimesNewRoman"/>
              </a:rPr>
              <a:t>соскок дугой</a:t>
            </a:r>
            <a:r>
              <a:rPr lang="ru-RU" dirty="0">
                <a:latin typeface="TimesNewRoman"/>
              </a:rPr>
              <a:t>», «подъем, дугой назад», «соскок дугой», «соскок углом</a:t>
            </a:r>
            <a:r>
              <a:rPr lang="ru-RU" dirty="0" smtClean="0">
                <a:latin typeface="TimesNewRoman"/>
              </a:rPr>
              <a:t>», «</a:t>
            </a:r>
            <a:r>
              <a:rPr lang="ru-RU" dirty="0">
                <a:latin typeface="TimesNewRoman"/>
              </a:rPr>
              <a:t>кувырок назад прогнувшись», «стойка, согнувшись, с прямыми</a:t>
            </a:r>
          </a:p>
          <a:p>
            <a:r>
              <a:rPr lang="ru-RU" dirty="0">
                <a:latin typeface="TimesNewRoman"/>
              </a:rPr>
              <a:t>руками, силой», «стойка, прогнувшись, согнутыми руками, силой</a:t>
            </a:r>
            <a:r>
              <a:rPr lang="ru-RU" dirty="0" smtClean="0">
                <a:latin typeface="TimesNewRoman"/>
              </a:rPr>
              <a:t>», «</a:t>
            </a:r>
            <a:r>
              <a:rPr lang="ru-RU" dirty="0">
                <a:latin typeface="TimesNewRoman"/>
              </a:rPr>
              <a:t>стойка на руках махом назад», «соскок дугой с поворотом кругом</a:t>
            </a:r>
            <a:r>
              <a:rPr lang="ru-RU" dirty="0" smtClean="0">
                <a:latin typeface="TimesNewRoman"/>
              </a:rPr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881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1065</TotalTime>
  <Words>3533</Words>
  <Application>Microsoft Office PowerPoint</Application>
  <PresentationFormat>Широкоэкранный</PresentationFormat>
  <Paragraphs>319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8" baseType="lpstr">
      <vt:lpstr>Arial</vt:lpstr>
      <vt:lpstr>Calibri</vt:lpstr>
      <vt:lpstr>Century Gothic</vt:lpstr>
      <vt:lpstr>Franklin Gothic Medium</vt:lpstr>
      <vt:lpstr>Times New Roman</vt:lpstr>
      <vt:lpstr>TimesNewRoman</vt:lpstr>
      <vt:lpstr>TimesNewRoman,Bold</vt:lpstr>
      <vt:lpstr>TimesNewRoman,BoldItalic</vt:lpstr>
      <vt:lpstr>TimesNewRoman,Italic</vt:lpstr>
      <vt:lpstr>След самолета</vt:lpstr>
      <vt:lpstr>          МЕТОДИЧЕСКОЕ ОБЪЕДИНЕНИЕ           УЧИТЕЛЕЙ ФИЗИЧЕСКОЙ КУЛЬТУРЫ                 Г. ЮЖНО-САХАЛИНСКА ДАТА ПРОВЕДЕНИЯ: 01.02.2017 Г. МЕСТО ПРОВЕДЕНИЯ: ДОД Дворец детского (юношеского)творчества, Ком. пр-т 20.                                                                                                                              Рук.МО: Мошкова М.Ю.</vt:lpstr>
      <vt:lpstr>Презентация PowerPoint</vt:lpstr>
      <vt:lpstr>Презентация PowerPoint</vt:lpstr>
      <vt:lpstr>Презентация PowerPoint</vt:lpstr>
      <vt:lpstr>Сайт учителя физической культуры</vt:lpstr>
      <vt:lpstr>Презентация PowerPoint</vt:lpstr>
      <vt:lpstr>ОСНОВЫ ГИМНАСТИЧЕСКОЙ ТЕРМИНОЛОГИИ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69</cp:revision>
  <cp:lastPrinted>2017-01-29T07:16:42Z</cp:lastPrinted>
  <dcterms:created xsi:type="dcterms:W3CDTF">2017-01-24T01:13:35Z</dcterms:created>
  <dcterms:modified xsi:type="dcterms:W3CDTF">2017-03-06T13:01:06Z</dcterms:modified>
</cp:coreProperties>
</file>