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6C79A5-AE26-4A9B-9B84-9EB7C423982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C48BCB-AD34-46C5-BE3C-FE81D09E8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17417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6C79A5-AE26-4A9B-9B84-9EB7C423982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C48BCB-AD34-46C5-BE3C-FE81D09E8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376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6C79A5-AE26-4A9B-9B84-9EB7C423982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C48BCB-AD34-46C5-BE3C-FE81D09E8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4558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6C79A5-AE26-4A9B-9B84-9EB7C423982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C48BCB-AD34-46C5-BE3C-FE81D09E8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456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6C79A5-AE26-4A9B-9B84-9EB7C423982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C48BCB-AD34-46C5-BE3C-FE81D09E8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13419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6C79A5-AE26-4A9B-9B84-9EB7C423982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C48BCB-AD34-46C5-BE3C-FE81D09E8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875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6C79A5-AE26-4A9B-9B84-9EB7C423982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C48BCB-AD34-46C5-BE3C-FE81D09E8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980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6C79A5-AE26-4A9B-9B84-9EB7C423982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C48BCB-AD34-46C5-BE3C-FE81D09E8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697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6C79A5-AE26-4A9B-9B84-9EB7C423982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C48BCB-AD34-46C5-BE3C-FE81D09E8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844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6C79A5-AE26-4A9B-9B84-9EB7C423982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C48BCB-AD34-46C5-BE3C-FE81D09E8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8992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6C79A5-AE26-4A9B-9B84-9EB7C423982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C48BCB-AD34-46C5-BE3C-FE81D09E8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9331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6C79A5-AE26-4A9B-9B84-9EB7C423982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26.09.2018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C48BCB-AD34-46C5-BE3C-FE81D09E8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861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797" y="3164407"/>
            <a:ext cx="9453092" cy="23932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44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44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методическое объединение учителей физической культуры</a:t>
            </a:r>
            <a:br>
              <a:rPr lang="ru-RU" sz="44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</a:br>
            <a:r>
              <a:rPr lang="ru-RU" sz="44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г. </a:t>
            </a:r>
            <a:r>
              <a:rPr lang="ru-RU" sz="4400" dirty="0" err="1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Южно-сахалинск</a:t>
            </a:r>
            <a:r>
              <a:rPr lang="ru-RU" sz="4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/>
            </a:r>
            <a:br>
              <a:rPr lang="ru-RU" sz="4400" dirty="0">
                <a:solidFill>
                  <a:schemeClr val="tx1"/>
                </a:solidFill>
                <a:latin typeface="Franklin Gothic Medium" panose="020B0603020102020204" pitchFamily="34" charset="0"/>
              </a:rPr>
            </a:br>
            <a:r>
              <a:rPr lang="ru-RU" sz="48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/>
            </a:r>
            <a:br>
              <a:rPr lang="ru-RU" sz="4800" dirty="0">
                <a:solidFill>
                  <a:schemeClr val="tx1"/>
                </a:solidFill>
                <a:latin typeface="Franklin Gothic Medium" panose="020B0603020102020204" pitchFamily="34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797" y="3889421"/>
            <a:ext cx="9607640" cy="1803042"/>
          </a:xfrm>
        </p:spPr>
        <p:txBody>
          <a:bodyPr>
            <a:normAutofit fontScale="62500" lnSpcReduction="20000"/>
          </a:bodyPr>
          <a:lstStyle/>
          <a:p>
            <a:r>
              <a:rPr lang="ru-RU" sz="44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                    ДАТА </a:t>
            </a:r>
            <a:r>
              <a:rPr lang="ru-RU" sz="4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ПРОВЕДЕНИЯ: </a:t>
            </a:r>
            <a:r>
              <a:rPr lang="ru-RU" sz="44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26.09.2018 </a:t>
            </a:r>
            <a:r>
              <a:rPr lang="ru-RU" sz="4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Г.</a:t>
            </a:r>
            <a:br>
              <a:rPr lang="ru-RU" sz="4400" dirty="0">
                <a:solidFill>
                  <a:schemeClr val="tx1"/>
                </a:solidFill>
                <a:latin typeface="Franklin Gothic Medium" panose="020B0603020102020204" pitchFamily="34" charset="0"/>
              </a:rPr>
            </a:br>
            <a:r>
              <a:rPr lang="ru-RU" sz="4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                            МЕСТО ПРОВЕДЕНИЯ: МАОУ Лицей №</a:t>
            </a:r>
            <a:r>
              <a:rPr lang="ru-RU" sz="44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1</a:t>
            </a:r>
          </a:p>
          <a:p>
            <a:r>
              <a:rPr lang="ru-RU" sz="44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                                                     </a:t>
            </a:r>
            <a:r>
              <a:rPr lang="ru-RU" sz="4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ул. Комсомольская 191а </a:t>
            </a:r>
            <a:br>
              <a:rPr lang="ru-RU" sz="4400" dirty="0">
                <a:solidFill>
                  <a:schemeClr val="tx1"/>
                </a:solidFill>
                <a:latin typeface="Franklin Gothic Medium" panose="020B0603020102020204" pitchFamily="34" charset="0"/>
              </a:rPr>
            </a:br>
            <a:r>
              <a:rPr lang="ru-RU" sz="44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                                                          </a:t>
            </a:r>
            <a:r>
              <a:rPr lang="ru-RU" sz="4400" dirty="0" err="1">
                <a:solidFill>
                  <a:schemeClr val="tx1"/>
                </a:solidFill>
                <a:latin typeface="Franklin Gothic Medium" panose="020B0603020102020204" pitchFamily="34" charset="0"/>
              </a:rPr>
              <a:t>Рук.МО</a:t>
            </a:r>
            <a:r>
              <a:rPr lang="ru-RU" sz="4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: Мошкова М.Ю</a:t>
            </a:r>
            <a:r>
              <a:rPr lang="ru-RU" sz="20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Темы заседания: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6171" y="838201"/>
            <a:ext cx="10983686" cy="5747656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Вопросы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организации и проведения муниципальных соревнований школьных спортивных клубов на 2018-2019 учебный год. </a:t>
            </a:r>
            <a:r>
              <a:rPr lang="ru-RU" sz="24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М.Н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Богданова, специалист </a:t>
            </a:r>
            <a:r>
              <a:rPr lang="ru-RU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деп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образования г. Южно-Сахалинска.</a:t>
            </a:r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Разделы программы по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физической культуре в соответствии с рабочей программой и методическими рекомендациями (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5-11 класс,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ФГОС). Автор программы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В.И.Лях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4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М.Ю.Мошкова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рук. МО.</a:t>
            </a:r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Школьный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этап ВСОШ по физической культуре. </a:t>
            </a:r>
            <a:r>
              <a:rPr lang="ru-RU" sz="24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М.Ю.Мошкова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рук. МО</a:t>
            </a:r>
            <a:r>
              <a:rPr lang="ru-RU" sz="24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Организация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внеурочной деятельности в рамках ФГОС 5-9 класс</a:t>
            </a:r>
            <a:r>
              <a:rPr lang="ru-RU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ru-RU" sz="2400" i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- Мастер-класс по волейболу. 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- Мастер-класс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бадминтону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Долгов Сергей Владимирович, зам. председателя федерации бадминтона Сахалинской </a:t>
            </a: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области.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39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530999"/>
              </p:ext>
            </p:extLst>
          </p:nvPr>
        </p:nvGraphicFramePr>
        <p:xfrm>
          <a:off x="957945" y="218923"/>
          <a:ext cx="10755084" cy="637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1441">
                  <a:extLst>
                    <a:ext uri="{9D8B030D-6E8A-4147-A177-3AD203B41FA5}">
                      <a16:colId xmlns:a16="http://schemas.microsoft.com/office/drawing/2014/main" val="3489543039"/>
                    </a:ext>
                  </a:extLst>
                </a:gridCol>
                <a:gridCol w="6732186">
                  <a:extLst>
                    <a:ext uri="{9D8B030D-6E8A-4147-A177-3AD203B41FA5}">
                      <a16:colId xmlns:a16="http://schemas.microsoft.com/office/drawing/2014/main" val="2766749512"/>
                    </a:ext>
                  </a:extLst>
                </a:gridCol>
                <a:gridCol w="1107583">
                  <a:extLst>
                    <a:ext uri="{9D8B030D-6E8A-4147-A177-3AD203B41FA5}">
                      <a16:colId xmlns:a16="http://schemas.microsoft.com/office/drawing/2014/main" val="2116131691"/>
                    </a:ext>
                  </a:extLst>
                </a:gridCol>
                <a:gridCol w="1004552">
                  <a:extLst>
                    <a:ext uri="{9D8B030D-6E8A-4147-A177-3AD203B41FA5}">
                      <a16:colId xmlns:a16="http://schemas.microsoft.com/office/drawing/2014/main" val="3300421826"/>
                    </a:ext>
                  </a:extLst>
                </a:gridCol>
                <a:gridCol w="1049322">
                  <a:extLst>
                    <a:ext uri="{9D8B030D-6E8A-4147-A177-3AD203B41FA5}">
                      <a16:colId xmlns:a16="http://schemas.microsoft.com/office/drawing/2014/main" val="97078272"/>
                    </a:ext>
                  </a:extLst>
                </a:gridCol>
              </a:tblGrid>
              <a:tr h="33488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№</a:t>
                      </a:r>
                      <a:endParaRPr lang="ru-RU" sz="1600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                             Разделы программы.                     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до ФГОС</a:t>
                      </a:r>
                      <a:endParaRPr lang="ru-RU" sz="14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5-9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10-11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685735"/>
                  </a:ext>
                </a:extLst>
              </a:tr>
              <a:tr h="33488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1.</a:t>
                      </a:r>
                      <a:endParaRPr lang="ru-RU" sz="1600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Базовая часть:</a:t>
                      </a:r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75</a:t>
                      </a:r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88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88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270479"/>
                  </a:ext>
                </a:extLst>
              </a:tr>
              <a:tr h="33488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1.1.</a:t>
                      </a:r>
                      <a:endParaRPr lang="ru-RU" sz="1600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Знания</a:t>
                      </a:r>
                      <a:r>
                        <a:rPr lang="ru-RU" sz="1600" b="1" baseline="0" dirty="0" smtClean="0"/>
                        <a:t> о ФК.</a:t>
                      </a:r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200" b="1" baseline="0" dirty="0" smtClean="0"/>
                        <a:t>в процессе</a:t>
                      </a:r>
                      <a:endParaRPr lang="ru-RU" sz="12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8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601044"/>
                  </a:ext>
                </a:extLst>
              </a:tr>
              <a:tr h="33488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1.2</a:t>
                      </a:r>
                      <a:endParaRPr lang="ru-RU" sz="1600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Способы физкультурной деятельности.</a:t>
                      </a:r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805881"/>
                  </a:ext>
                </a:extLst>
              </a:tr>
              <a:tr h="3348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1.2.1.</a:t>
                      </a:r>
                      <a:endParaRPr lang="ru-RU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Самостоятельные занятия.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835726"/>
                  </a:ext>
                </a:extLst>
              </a:tr>
              <a:tr h="3348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1.2.2.</a:t>
                      </a:r>
                      <a:endParaRPr lang="ru-RU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Самонаблюдение и самоконтроль.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113073"/>
                  </a:ext>
                </a:extLst>
              </a:tr>
              <a:tr h="3348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1.2.3.</a:t>
                      </a:r>
                      <a:endParaRPr lang="ru-RU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Оценка эффективности занятий.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845867"/>
                  </a:ext>
                </a:extLst>
              </a:tr>
              <a:tr h="33488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1.3.</a:t>
                      </a:r>
                      <a:endParaRPr lang="ru-RU" sz="1600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Физическое совершенствование.</a:t>
                      </a:r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75</a:t>
                      </a:r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73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74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33603"/>
                  </a:ext>
                </a:extLst>
              </a:tr>
              <a:tr h="3348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1.3.1.</a:t>
                      </a:r>
                      <a:endParaRPr lang="ru-RU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Физкультурно-оздоровительная деятельность.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4578"/>
                  </a:ext>
                </a:extLst>
              </a:tr>
              <a:tr h="334888">
                <a:tc rowSpan="6">
                  <a:txBody>
                    <a:bodyPr/>
                    <a:lstStyle/>
                    <a:p>
                      <a:r>
                        <a:rPr lang="ru-RU" sz="1600" dirty="0" smtClean="0"/>
                        <a:t>1.3.2.</a:t>
                      </a:r>
                      <a:endParaRPr lang="ru-RU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Спортивно-оздоровительная деятельность: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29890"/>
                  </a:ext>
                </a:extLst>
              </a:tr>
              <a:tr h="334888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 спортивные игры;                                                        (плавание)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28402"/>
                  </a:ext>
                </a:extLst>
              </a:tr>
              <a:tr h="334888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 гимнастика с элементами</a:t>
                      </a:r>
                      <a:r>
                        <a:rPr lang="ru-RU" sz="1600" baseline="0" dirty="0" smtClean="0"/>
                        <a:t> акробатики;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397894"/>
                  </a:ext>
                </a:extLst>
              </a:tr>
              <a:tr h="334888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 легкая атлетика;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21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649200"/>
                  </a:ext>
                </a:extLst>
              </a:tr>
              <a:tr h="334888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 лыжная подготовка;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005675"/>
                  </a:ext>
                </a:extLst>
              </a:tr>
              <a:tr h="334888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</a:t>
                      </a:r>
                      <a:r>
                        <a:rPr lang="ru-RU" sz="1600" dirty="0" err="1" smtClean="0"/>
                        <a:t>прикладно</a:t>
                      </a:r>
                      <a:r>
                        <a:rPr lang="ru-RU" sz="1600" dirty="0" smtClean="0"/>
                        <a:t>-ориентированная подготовка          (единоборства)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2(6)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846870"/>
                  </a:ext>
                </a:extLst>
              </a:tr>
              <a:tr h="33488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2.</a:t>
                      </a:r>
                      <a:endParaRPr lang="ru-RU" sz="1600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Вариативная часть:</a:t>
                      </a:r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27</a:t>
                      </a:r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14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14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19795"/>
                  </a:ext>
                </a:extLst>
              </a:tr>
              <a:tr h="3348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2.1.</a:t>
                      </a:r>
                      <a:endParaRPr lang="ru-RU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Связанный с региональными, национальными особенностями.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036961"/>
                  </a:ext>
                </a:extLst>
              </a:tr>
              <a:tr h="3275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2.2.</a:t>
                      </a:r>
                      <a:endParaRPr lang="ru-RU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 выбору учителя, учащихся, определяемой самой школой.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</a:t>
                      </a:r>
                      <a:endParaRPr lang="ru-RU" sz="16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778548"/>
                  </a:ext>
                </a:extLst>
              </a:tr>
              <a:tr h="334888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/>
                        <a:t>ИТОГО</a:t>
                      </a:r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102</a:t>
                      </a:r>
                      <a:endParaRPr lang="ru-RU" sz="16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102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102</a:t>
                      </a:r>
                      <a:endParaRPr lang="ru-RU" sz="16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148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43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7166" y="705344"/>
            <a:ext cx="1117450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Типы уроков в соответствии с ФГОС:</a:t>
            </a:r>
          </a:p>
          <a:p>
            <a:endParaRPr lang="ru-RU" sz="4400" b="1" dirty="0" smtClean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742950" indent="-742950">
              <a:buAutoNum type="arabicPeriod"/>
            </a:pP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Уроки с образовательно-познавательной направленностью.</a:t>
            </a:r>
          </a:p>
          <a:p>
            <a:pPr marL="742950" lvl="0" indent="-742950">
              <a:buFontTx/>
              <a:buAutoNum type="arabicPeriod"/>
            </a:pP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с </a:t>
            </a: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образовательно-обучающей </a:t>
            </a: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направленностью</a:t>
            </a: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0" indent="-742950">
              <a:buFontTx/>
              <a:buAutoNum type="arabicPeriod"/>
            </a:pP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с </a:t>
            </a: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образовательно-тренировочной </a:t>
            </a: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направленностью.</a:t>
            </a:r>
            <a:endParaRPr lang="ru-RU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0" indent="-742950">
              <a:buFontTx/>
              <a:buAutoNum type="arabicPeriod"/>
            </a:pPr>
            <a:endParaRPr lang="ru-RU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12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1301" y="720367"/>
            <a:ext cx="1119756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Всероссийская олимпиада </a:t>
            </a:r>
            <a:r>
              <a:rPr lang="ru-RU" sz="4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школьников по ФК.</a:t>
            </a:r>
            <a:endParaRPr lang="ru-RU" sz="4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по проведению школьного и муниципального этапов </a:t>
            </a: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ВСОШ 2018-2019 </a:t>
            </a: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уч. </a:t>
            </a:r>
            <a:endParaRPr lang="ru-RU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4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 проведения: 18 октября 2018 г. </a:t>
            </a:r>
          </a:p>
          <a:p>
            <a:pPr lvl="0" algn="ctr"/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 на выполнения заданий: до 3 ч.</a:t>
            </a:r>
            <a:endParaRPr lang="ru-RU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4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!!!Протоколы </a:t>
            </a:r>
            <a:r>
              <a:rPr lang="ru-RU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школьного этапа правильно оформить по предлагаемому шаблону.</a:t>
            </a:r>
          </a:p>
        </p:txBody>
      </p:sp>
    </p:spTree>
    <p:extLst>
      <p:ext uri="{BB962C8B-B14F-4D97-AF65-F5344CB8AC3E}">
        <p14:creationId xmlns:p14="http://schemas.microsoft.com/office/powerpoint/2010/main" val="173354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349</Words>
  <Application>Microsoft Office PowerPoint</Application>
  <PresentationFormat>Широкоэкранный</PresentationFormat>
  <Paragraphs>105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Crop</vt:lpstr>
      <vt:lpstr> методическое объединение учителей физической культуры г. Южно-сахалинск  </vt:lpstr>
      <vt:lpstr>Темы заседания: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объединение учителей физической культуры г. Южно-сахалинск</dc:title>
  <dc:creator>Марина</dc:creator>
  <cp:lastModifiedBy>Марина</cp:lastModifiedBy>
  <cp:revision>12</cp:revision>
  <dcterms:created xsi:type="dcterms:W3CDTF">2018-09-24T09:43:53Z</dcterms:created>
  <dcterms:modified xsi:type="dcterms:W3CDTF">2018-09-25T22:23:04Z</dcterms:modified>
</cp:coreProperties>
</file>