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77" r:id="rId5"/>
    <p:sldId id="278" r:id="rId6"/>
    <p:sldId id="267" r:id="rId7"/>
    <p:sldId id="296" r:id="rId8"/>
    <p:sldId id="269" r:id="rId9"/>
    <p:sldId id="268" r:id="rId10"/>
    <p:sldId id="274" r:id="rId11"/>
    <p:sldId id="266" r:id="rId12"/>
    <p:sldId id="276" r:id="rId13"/>
    <p:sldId id="260" r:id="rId14"/>
    <p:sldId id="279" r:id="rId15"/>
    <p:sldId id="265" r:id="rId16"/>
    <p:sldId id="283" r:id="rId17"/>
    <p:sldId id="264" r:id="rId18"/>
    <p:sldId id="281" r:id="rId19"/>
    <p:sldId id="282" r:id="rId20"/>
    <p:sldId id="297" r:id="rId21"/>
    <p:sldId id="271" r:id="rId22"/>
    <p:sldId id="286" r:id="rId23"/>
    <p:sldId id="272" r:id="rId24"/>
    <p:sldId id="287" r:id="rId25"/>
    <p:sldId id="285" r:id="rId26"/>
    <p:sldId id="289" r:id="rId27"/>
    <p:sldId id="290" r:id="rId28"/>
    <p:sldId id="291" r:id="rId29"/>
    <p:sldId id="295" r:id="rId30"/>
    <p:sldId id="293" r:id="rId31"/>
    <p:sldId id="294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99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87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27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8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1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2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6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7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39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8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9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4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1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2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31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2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4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2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2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8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0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5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0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A0513D-8447-4B4E-8F7E-F2A553279BD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22.04.2014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2EF870-7C0B-447D-BB36-07B2DC7795E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8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microsoft.com/office/2007/relationships/hdphoto" Target="../media/hdphoto6.wdp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5" Type="http://schemas.microsoft.com/office/2007/relationships/hdphoto" Target="../media/hdphoto9.wdp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68760"/>
            <a:ext cx="8856984" cy="396044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Программа олимпийского образования.</a:t>
            </a:r>
            <a:b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Зимние </a:t>
            </a:r>
            <a:b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Паралимпийские игры. </a:t>
            </a:r>
            <a:r>
              <a:rPr lang="ru-RU"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учащихся 5-11 классов.</a:t>
            </a:r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1600" b="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5013176"/>
            <a:ext cx="5328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Мошкова М.Ю.</a:t>
            </a:r>
            <a:b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мастер спорта СССР, </a:t>
            </a:r>
            <a:br>
              <a:rPr lang="ru-RU" sz="1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отличник физической культуры и спорта РФ,</a:t>
            </a:r>
            <a:br>
              <a:rPr lang="ru-RU" sz="1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высшей квалификационной категории</a:t>
            </a:r>
            <a:br>
              <a:rPr lang="ru-RU" sz="1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лицей №1 г. Южно-Сахалинска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72027"/>
              </p:ext>
            </p:extLst>
          </p:nvPr>
        </p:nvGraphicFramePr>
        <p:xfrm>
          <a:off x="179512" y="260648"/>
          <a:ext cx="8784975" cy="62668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30683"/>
                <a:gridCol w="4354292"/>
              </a:tblGrid>
              <a:tr h="345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accent1"/>
                          </a:solidFill>
                          <a:effectLst/>
                        </a:rPr>
                        <a:t>Неправильно</a:t>
                      </a:r>
                      <a:endParaRPr lang="ru-RU" sz="3200" b="1" dirty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Правильно</a:t>
                      </a:r>
                      <a:endParaRPr lang="ru-RU" sz="3200" b="1" dirty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7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Человек </a:t>
                      </a:r>
                      <a:r>
                        <a:rPr lang="ru-RU" sz="2000" dirty="0">
                          <a:effectLst/>
                        </a:rPr>
                        <a:t>с нарушенными </a:t>
                      </a:r>
                      <a:r>
                        <a:rPr lang="ru-RU" sz="2000" dirty="0" smtClean="0">
                          <a:effectLst/>
                        </a:rPr>
                        <a:t>функциями. Спортсмен/человек </a:t>
                      </a:r>
                      <a:r>
                        <a:rPr lang="ru-RU" sz="2000" dirty="0">
                          <a:effectLst/>
                        </a:rPr>
                        <a:t>с ограниченными </a:t>
                      </a:r>
                      <a:r>
                        <a:rPr lang="ru-RU" sz="2000" dirty="0" smtClean="0">
                          <a:effectLst/>
                        </a:rPr>
                        <a:t>возможностями.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02" marR="8702" marT="8702" marB="8702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Человек </a:t>
                      </a:r>
                      <a:r>
                        <a:rPr lang="ru-RU" sz="2000" dirty="0">
                          <a:effectLst/>
                        </a:rPr>
                        <a:t>с </a:t>
                      </a:r>
                      <a:r>
                        <a:rPr lang="ru-RU" sz="2000" dirty="0" smtClean="0">
                          <a:effectLst/>
                        </a:rPr>
                        <a:t>инвалидностью.</a:t>
                      </a:r>
                      <a:r>
                        <a:rPr lang="ru-RU" sz="2000" dirty="0">
                          <a:effectLst/>
                        </a:rPr>
                        <a:t/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Спортсмен с </a:t>
                      </a:r>
                      <a:r>
                        <a:rPr lang="ru-RU" sz="2000" dirty="0" smtClean="0">
                          <a:effectLst/>
                        </a:rPr>
                        <a:t>инвалидностью.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02" marR="8702" marT="8702" marB="8702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Полноценные/нормальные </a:t>
                      </a:r>
                      <a:r>
                        <a:rPr lang="ru-RU" sz="2000" dirty="0" smtClean="0">
                          <a:effectLst/>
                        </a:rPr>
                        <a:t>спортсмены.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02" marR="8702" marT="8702" marB="8702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Спортсмены без </a:t>
                      </a:r>
                      <a:r>
                        <a:rPr lang="ru-RU" sz="2000" dirty="0" smtClean="0">
                          <a:effectLst/>
                        </a:rPr>
                        <a:t>инвалидности.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02" marR="8702" marT="8702" marB="8702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0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Прикованный </a:t>
                      </a:r>
                      <a:r>
                        <a:rPr lang="ru-RU" sz="2000" dirty="0">
                          <a:effectLst/>
                        </a:rPr>
                        <a:t>к инвалидной </a:t>
                      </a:r>
                      <a:r>
                        <a:rPr lang="ru-RU" sz="2000" dirty="0" smtClean="0">
                          <a:effectLst/>
                        </a:rPr>
                        <a:t>коляске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(инвалидное кресло обеспечивает мобильность, а не сковывает).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02" marR="8702" marT="8702" marB="8702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 нарушениями опорно-двигательного </a:t>
                      </a:r>
                      <a:r>
                        <a:rPr lang="ru-RU" sz="2000" dirty="0" smtClean="0">
                          <a:effectLst/>
                        </a:rPr>
                        <a:t>аппарата,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человек пользуется инвалидным креслом.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02" marR="8702" marT="8702" marB="8702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6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Слепой; человек/спортсмен, страдающий </a:t>
                      </a:r>
                      <a:r>
                        <a:rPr lang="ru-RU" sz="2000" dirty="0" smtClean="0">
                          <a:effectLst/>
                        </a:rPr>
                        <a:t>слепотой.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02" marR="8702" marT="8702" marB="8702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Инвалид по зрению; </a:t>
                      </a:r>
                      <a:r>
                        <a:rPr lang="ru-RU" sz="2000" dirty="0" smtClean="0">
                          <a:effectLst/>
                        </a:rPr>
                        <a:t>слабовидящий/незрячий.</a:t>
                      </a:r>
                      <a:r>
                        <a:rPr lang="ru-RU" sz="2000" dirty="0">
                          <a:effectLst/>
                        </a:rPr>
                        <a:t/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Человек с инвалидностью по </a:t>
                      </a:r>
                      <a:r>
                        <a:rPr lang="ru-RU" sz="2000" dirty="0" smtClean="0">
                          <a:effectLst/>
                        </a:rPr>
                        <a:t>зрению.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02" marR="8702" marT="8702" marB="8702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Врожденный </a:t>
                      </a:r>
                      <a:r>
                        <a:rPr lang="ru-RU" sz="2000" dirty="0" smtClean="0">
                          <a:effectLst/>
                        </a:rPr>
                        <a:t>дефект.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02" marR="8702" marT="8702" marB="8702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Инвалид с </a:t>
                      </a:r>
                      <a:r>
                        <a:rPr lang="ru-RU" sz="2000" dirty="0" smtClean="0">
                          <a:effectLst/>
                        </a:rPr>
                        <a:t>детства.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02" marR="8702" marT="8702" marB="8702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3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Болезнь, </a:t>
                      </a:r>
                      <a:r>
                        <a:rPr lang="ru-RU" sz="2000" dirty="0" smtClean="0">
                          <a:effectLst/>
                        </a:rPr>
                        <a:t>недуг.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02" marR="8702" marT="8702" marB="8702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Инвалидность.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02" marR="8702" marT="8702" marB="8702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2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ocuments\олимпийские игры\фото видов спорт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698"/>
            <a:ext cx="2303646" cy="230364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на\Documents\олимпийские игры\фото видов спорта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628801"/>
            <a:ext cx="2278035" cy="227803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ина\Documents\олимпийские игры\фото видов спорта\3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2304256" cy="230425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рина\Documents\олимпийские игры\фото видов спорта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82" y="1628800"/>
            <a:ext cx="2278035" cy="227803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рина\Documents\олимпийские игры\фото видов спорта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982" y="1628800"/>
            <a:ext cx="2278036" cy="227803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91287"/>
            <a:ext cx="8712968" cy="57131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3200" b="1" dirty="0" smtClean="0">
                <a:solidFill>
                  <a:schemeClr val="tx1"/>
                </a:solidFill>
                <a:cs typeface="Arial" pitchFamily="34" charset="0"/>
              </a:rPr>
              <a:t>ЗИМНИЕ ПАРАЛИМПИЙСКИЕ ВИДЫ СПОРТА</a:t>
            </a:r>
            <a:endParaRPr lang="ru-RU" sz="32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ocuments\олимпийские игры\фото видов спорта\99955486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181" y="1628800"/>
            <a:ext cx="7286625" cy="4676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68" y="236519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2874" y="502958"/>
            <a:ext cx="3674404" cy="707886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dirty="0" smtClean="0"/>
              <a:t>Лыжные </a:t>
            </a:r>
            <a:r>
              <a:rPr lang="ru-RU" sz="4000" dirty="0"/>
              <a:t>гонки</a:t>
            </a:r>
          </a:p>
        </p:txBody>
      </p:sp>
    </p:spTree>
    <p:extLst>
      <p:ext uri="{BB962C8B-B14F-4D97-AF65-F5344CB8AC3E}">
        <p14:creationId xmlns:p14="http://schemas.microsoft.com/office/powerpoint/2010/main" val="3214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рина\Documents\олимпийские игры\фото видов спорта\image188979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4" y="263708"/>
            <a:ext cx="4102973" cy="633364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арина\Documents\олимпийские игры\фото видов спорта\21466809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2"/>
          <a:stretch/>
        </p:blipFill>
        <p:spPr bwMode="auto">
          <a:xfrm>
            <a:off x="4492387" y="263708"/>
            <a:ext cx="4396342" cy="342215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76606" y="3551894"/>
            <a:ext cx="4427903" cy="3046988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В соревнованиях </a:t>
            </a:r>
            <a:r>
              <a:rPr lang="ru-RU" sz="2400" dirty="0" smtClean="0"/>
              <a:t>принимают </a:t>
            </a:r>
            <a:r>
              <a:rPr lang="ru-RU" sz="2400" dirty="0"/>
              <a:t>участие мужчины и женщины с разными видами инвалидности: травма позвоночника, церебральный паралич, ампутация, слепота или частичная потеря зрения.</a:t>
            </a:r>
          </a:p>
        </p:txBody>
      </p:sp>
    </p:spTree>
    <p:extLst>
      <p:ext uri="{BB962C8B-B14F-4D97-AF65-F5344CB8AC3E}">
        <p14:creationId xmlns:p14="http://schemas.microsoft.com/office/powerpoint/2010/main" val="42376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ocuments\олимпийские игры\фото видов спорта\999553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7686435" cy="475252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79" y="341350"/>
            <a:ext cx="2439578" cy="243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8471" y="381364"/>
            <a:ext cx="2794355" cy="923330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5400" dirty="0"/>
              <a:t>Б</a:t>
            </a:r>
            <a:r>
              <a:rPr lang="ru-RU" sz="5400" dirty="0" smtClean="0"/>
              <a:t>иатлон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438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ина\Documents\олимпийские игры\фото видов спорта\746d0eb92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01823"/>
            <a:ext cx="8568952" cy="645435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на\Documents\олимпийские игры\фото видов спорта\999551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8022544" cy="501277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1950237" cy="195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188639"/>
            <a:ext cx="5160387" cy="707886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dirty="0"/>
              <a:t>Горнолыжный спорт </a:t>
            </a:r>
          </a:p>
        </p:txBody>
      </p:sp>
    </p:spTree>
    <p:extLst>
      <p:ext uri="{BB962C8B-B14F-4D97-AF65-F5344CB8AC3E}">
        <p14:creationId xmlns:p14="http://schemas.microsoft.com/office/powerpoint/2010/main" val="8017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рина\Documents\олимпийские игры\фото видов спорта\sits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5589"/>
            <a:ext cx="4609481" cy="306939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Марина\Documents\олимпийские игры\фото видов спорта\alpin-para_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" y="3192389"/>
            <a:ext cx="4646783" cy="349003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215589"/>
            <a:ext cx="3744416" cy="3539430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Горные лыжи </a:t>
            </a:r>
            <a:r>
              <a:rPr lang="ru-RU" sz="3200" dirty="0"/>
              <a:t>включают в себя четыре вида - скоростной спуск, слалом-гигант, супер-гигант и слалом. </a:t>
            </a:r>
          </a:p>
        </p:txBody>
      </p:sp>
    </p:spTree>
    <p:extLst>
      <p:ext uri="{BB962C8B-B14F-4D97-AF65-F5344CB8AC3E}">
        <p14:creationId xmlns:p14="http://schemas.microsoft.com/office/powerpoint/2010/main" val="7345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арина\Documents\олимпийские игры\фото видов спорта\2011-Patri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956"/>
          <a:stretch/>
        </p:blipFill>
        <p:spPr bwMode="auto">
          <a:xfrm>
            <a:off x="762000" y="404664"/>
            <a:ext cx="7620000" cy="452062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5038" y="4797152"/>
            <a:ext cx="8496944" cy="181588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На </a:t>
            </a:r>
            <a:r>
              <a:rPr lang="ru-RU" sz="2800" dirty="0"/>
              <a:t>зимних Паралимпийских Играх 2014 в Сочи </a:t>
            </a:r>
            <a:r>
              <a:rPr lang="ru-RU" sz="2800" dirty="0" smtClean="0"/>
              <a:t>было </a:t>
            </a:r>
            <a:r>
              <a:rPr lang="ru-RU" sz="2800" dirty="0"/>
              <a:t>разыграно два комплекта наград по пара-сноуборду, который </a:t>
            </a:r>
            <a:r>
              <a:rPr lang="ru-RU" sz="2800" dirty="0" smtClean="0"/>
              <a:t>вошел </a:t>
            </a:r>
            <a:r>
              <a:rPr lang="ru-RU" sz="2800" dirty="0"/>
              <a:t>в программу соревнований по горным лыжам.</a:t>
            </a:r>
          </a:p>
        </p:txBody>
      </p:sp>
    </p:spTree>
    <p:extLst>
      <p:ext uri="{BB962C8B-B14F-4D97-AF65-F5344CB8AC3E}">
        <p14:creationId xmlns:p14="http://schemas.microsoft.com/office/powerpoint/2010/main" val="30082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Documents\олимпийские игры\фото видов спорта\1390893152_253927-3504x23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" r="8204" b="-234"/>
          <a:stretch/>
        </p:blipFill>
        <p:spPr bwMode="auto">
          <a:xfrm>
            <a:off x="2483767" y="1946654"/>
            <a:ext cx="6457711" cy="468696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рина\Documents\олимпийские игры\фото видов спорта\ea20e3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9" t="14009" r="41151" b="23706"/>
          <a:stretch/>
        </p:blipFill>
        <p:spPr bwMode="auto">
          <a:xfrm>
            <a:off x="260756" y="2203963"/>
            <a:ext cx="2232248" cy="296757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712968" cy="193899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Кирилл </a:t>
            </a:r>
            <a:r>
              <a:rPr lang="ru-RU" sz="3600" b="1" dirty="0" err="1" smtClean="0">
                <a:solidFill>
                  <a:srgbClr val="FF0000"/>
                </a:solidFill>
              </a:rPr>
              <a:t>Финкельман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- 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Helvetica Neue"/>
              </a:rPr>
              <a:t>единственный в мире спортсмен освоивший сноуборд-кросс с ДЦП, единственный сахалинец на </a:t>
            </a:r>
            <a:r>
              <a:rPr lang="en-US" sz="2800" b="1" dirty="0" smtClean="0">
                <a:solidFill>
                  <a:prstClr val="black"/>
                </a:solidFill>
              </a:rPr>
              <a:t>XI </a:t>
            </a:r>
            <a:r>
              <a:rPr lang="ru-RU" sz="2800" b="1" dirty="0" smtClean="0">
                <a:solidFill>
                  <a:prstClr val="black"/>
                </a:solidFill>
              </a:rPr>
              <a:t>Паралимпийских играх.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ocuments\олимпийские игры\фото видов спорта\HnqaKCZ7lTotKp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471"/>
            <a:ext cx="2744084" cy="305615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на\Documents\олимпийские игры\фото видов спорта\paralimp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0471"/>
            <a:ext cx="5870013" cy="305615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9924" y="3429000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Зимние </a:t>
            </a:r>
            <a:br>
              <a:rPr lang="ru-RU" sz="60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0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Паралимпийские игры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3963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арина\Documents\олимпийские игры\фото видов спорта\Следж-хоккей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571"/>
          <a:stretch/>
        </p:blipFill>
        <p:spPr bwMode="auto">
          <a:xfrm>
            <a:off x="251520" y="1489844"/>
            <a:ext cx="8640960" cy="505839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6" y="260648"/>
            <a:ext cx="23526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260648"/>
            <a:ext cx="4418197" cy="83099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800" dirty="0" err="1" smtClean="0"/>
              <a:t>Следж</a:t>
            </a:r>
            <a:r>
              <a:rPr lang="ru-RU" sz="4800" dirty="0" smtClean="0"/>
              <a:t>-хоккей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386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на\Documents\олимпийские игры\фото видов спорта\9997805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4" r="12165" b="17270"/>
          <a:stretch/>
        </p:blipFill>
        <p:spPr bwMode="auto">
          <a:xfrm>
            <a:off x="1619672" y="152169"/>
            <a:ext cx="6400161" cy="363687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Марина\Documents\олимпийские игры\фото видов спорта\7897614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97" y="3789040"/>
            <a:ext cx="4077716" cy="2880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Марина\Documents\олимпийские игры\фото видов спорта\7902110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4863993" cy="324036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7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ина\Documents\олимпийские игры\фото видов спорта\9997807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34" y="1335684"/>
            <a:ext cx="7610662" cy="519315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2232248" cy="222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260648"/>
            <a:ext cx="5309467" cy="707886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dirty="0"/>
              <a:t>Керлинг на колясках </a:t>
            </a:r>
          </a:p>
        </p:txBody>
      </p:sp>
    </p:spTree>
    <p:extLst>
      <p:ext uri="{BB962C8B-B14F-4D97-AF65-F5344CB8AC3E}">
        <p14:creationId xmlns:p14="http://schemas.microsoft.com/office/powerpoint/2010/main" val="18649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арина\Documents\олимпийские игры\фото видов спорта\401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09"/>
          <a:stretch/>
        </p:blipFill>
        <p:spPr bwMode="auto">
          <a:xfrm>
            <a:off x="307597" y="620688"/>
            <a:ext cx="8589972" cy="550776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6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ocuments\олимпийские игры\фото видов спорта\10013928_621138051299062_1093893323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7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5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3170099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Областная </a:t>
            </a:r>
            <a:r>
              <a:rPr lang="ru-RU" sz="3200" b="1" dirty="0">
                <a:solidFill>
                  <a:srgbClr val="FF0000"/>
                </a:solidFill>
                <a:latin typeface="+mj-lt"/>
              </a:rPr>
              <a:t>спартакиада 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инвалидов. </a:t>
            </a:r>
          </a:p>
          <a:p>
            <a:pPr algn="ctr"/>
            <a:r>
              <a:rPr lang="ru-RU" sz="2400" dirty="0" smtClean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X областная спартакиада 2013 г.</a:t>
            </a:r>
          </a:p>
          <a:p>
            <a:pPr algn="ctr"/>
            <a:r>
              <a:rPr lang="ru-RU" sz="2400" dirty="0" smtClean="0">
                <a:latin typeface="+mj-lt"/>
              </a:rPr>
              <a:t>       В </a:t>
            </a:r>
            <a:r>
              <a:rPr lang="ru-RU" sz="2400" dirty="0">
                <a:latin typeface="+mj-lt"/>
              </a:rPr>
              <a:t>общей сложности в финальных соревнованиях </a:t>
            </a:r>
            <a:r>
              <a:rPr lang="ru-RU" sz="2400" dirty="0" smtClean="0">
                <a:latin typeface="+mj-lt"/>
              </a:rPr>
              <a:t>принимали </a:t>
            </a:r>
            <a:r>
              <a:rPr lang="ru-RU" sz="2400" dirty="0">
                <a:latin typeface="+mj-lt"/>
              </a:rPr>
              <a:t>участие 112 спортсменов </a:t>
            </a:r>
            <a:r>
              <a:rPr lang="ru-RU" sz="2400" dirty="0" smtClean="0">
                <a:latin typeface="+mj-lt"/>
              </a:rPr>
              <a:t>в </a:t>
            </a:r>
            <a:r>
              <a:rPr lang="ru-RU" sz="2400" dirty="0">
                <a:latin typeface="+mj-lt"/>
              </a:rPr>
              <a:t>возрасте </a:t>
            </a:r>
            <a:endParaRPr lang="ru-RU" sz="2400" dirty="0" smtClean="0">
              <a:latin typeface="+mj-lt"/>
            </a:endParaRPr>
          </a:p>
          <a:p>
            <a:pPr algn="ctr"/>
            <a:r>
              <a:rPr lang="ru-RU" sz="2400" dirty="0" smtClean="0">
                <a:latin typeface="+mj-lt"/>
              </a:rPr>
              <a:t>от </a:t>
            </a:r>
            <a:r>
              <a:rPr lang="ru-RU" sz="2400" dirty="0">
                <a:latin typeface="+mj-lt"/>
              </a:rPr>
              <a:t>18 до 60 </a:t>
            </a:r>
            <a:r>
              <a:rPr lang="ru-RU" sz="2400" dirty="0" smtClean="0">
                <a:latin typeface="+mj-lt"/>
              </a:rPr>
              <a:t>лет.</a:t>
            </a:r>
            <a:endParaRPr lang="ru-RU" sz="2400" dirty="0">
              <a:latin typeface="+mj-lt"/>
            </a:endParaRPr>
          </a:p>
          <a:p>
            <a:pPr algn="ctr"/>
            <a:r>
              <a:rPr lang="ru-RU" sz="2400" b="1" dirty="0" smtClean="0">
                <a:latin typeface="+mj-lt"/>
              </a:rPr>
              <a:t>В программе соревнований</a:t>
            </a:r>
            <a:r>
              <a:rPr lang="ru-RU" sz="2400" b="1" dirty="0">
                <a:latin typeface="+mj-lt"/>
              </a:rPr>
              <a:t>: </a:t>
            </a:r>
            <a:endParaRPr lang="ru-RU" sz="2400" b="1" dirty="0" smtClean="0">
              <a:latin typeface="+mj-lt"/>
            </a:endParaRPr>
          </a:p>
          <a:p>
            <a:pPr algn="ctr"/>
            <a:r>
              <a:rPr lang="ru-RU" sz="2400" dirty="0">
                <a:latin typeface="+mj-lt"/>
              </a:rPr>
              <a:t>ш</a:t>
            </a:r>
            <a:r>
              <a:rPr lang="ru-RU" sz="2400" dirty="0" smtClean="0">
                <a:latin typeface="+mj-lt"/>
              </a:rPr>
              <a:t>ахматы</a:t>
            </a:r>
            <a:r>
              <a:rPr lang="ru-RU" sz="2400" dirty="0" smtClean="0">
                <a:latin typeface="+mj-lt"/>
              </a:rPr>
              <a:t>, шашки</a:t>
            </a:r>
            <a:r>
              <a:rPr lang="ru-RU" sz="2400" dirty="0">
                <a:latin typeface="+mj-lt"/>
              </a:rPr>
              <a:t>,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дартс</a:t>
            </a:r>
            <a:r>
              <a:rPr lang="ru-RU" sz="2400" dirty="0">
                <a:latin typeface="+mj-lt"/>
              </a:rPr>
              <a:t>,</a:t>
            </a:r>
            <a:r>
              <a:rPr lang="ru-RU" sz="2400" dirty="0" smtClean="0">
                <a:latin typeface="+mj-lt"/>
              </a:rPr>
              <a:t> легкая атлетика, армрестлинг</a:t>
            </a:r>
            <a:r>
              <a:rPr lang="ru-RU" sz="2400" dirty="0">
                <a:latin typeface="+mj-lt"/>
              </a:rPr>
              <a:t>,</a:t>
            </a:r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              настольный теннис.</a:t>
            </a:r>
            <a:endParaRPr lang="ru-RU" sz="2400" dirty="0">
              <a:latin typeface="+mj-lt"/>
            </a:endParaRPr>
          </a:p>
        </p:txBody>
      </p:sp>
      <p:pic>
        <p:nvPicPr>
          <p:cNvPr id="1027" name="Picture 3" descr="C:\Users\Марина\Documents\олимпийские игры\фото видов спорта\9b0a778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3" y="3286731"/>
            <a:ext cx="4762500" cy="334292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Марина\Documents\олимпийские игры\фото видов спорта\65610809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14" y="2996952"/>
            <a:ext cx="4137473" cy="363270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2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628800"/>
            <a:ext cx="7488832" cy="3416320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+mj-lt"/>
              </a:rPr>
              <a:t>Кто является родоначальником первых Паралимпийских игр? </a:t>
            </a:r>
          </a:p>
        </p:txBody>
      </p:sp>
    </p:spTree>
    <p:extLst>
      <p:ext uri="{BB962C8B-B14F-4D97-AF65-F5344CB8AC3E}">
        <p14:creationId xmlns:p14="http://schemas.microsoft.com/office/powerpoint/2010/main" val="41546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276872"/>
            <a:ext cx="7560840" cy="175432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</a:rPr>
              <a:t>Назовите девиз Паралимпийских </a:t>
            </a:r>
            <a:r>
              <a:rPr lang="ru-RU" sz="5400" b="1" dirty="0">
                <a:solidFill>
                  <a:srgbClr val="FF0000"/>
                </a:solidFill>
              </a:rPr>
              <a:t>игр? 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44824"/>
            <a:ext cx="7416824" cy="258532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</a:rPr>
              <a:t>Назовите ценности Паралимпийского движения? 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628800"/>
            <a:ext cx="7632848" cy="34163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</a:rPr>
              <a:t>Сколько видов спорта включено в Паралимпийские игры? 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279530"/>
            <a:ext cx="4248472" cy="6309420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Врач-нейрохирург </a:t>
            </a:r>
          </a:p>
          <a:p>
            <a:pPr algn="ctr"/>
            <a:r>
              <a:rPr lang="ru-RU" sz="4000" b="1" dirty="0" smtClean="0"/>
              <a:t>Людвиг </a:t>
            </a:r>
            <a:r>
              <a:rPr lang="ru-RU" sz="4000" b="1" dirty="0" err="1" smtClean="0"/>
              <a:t>Гуттман</a:t>
            </a:r>
            <a:endParaRPr lang="ru-RU" sz="4000" b="1" dirty="0" smtClean="0"/>
          </a:p>
          <a:p>
            <a:pPr algn="ctr"/>
            <a:r>
              <a:rPr lang="ru-RU" sz="2800" dirty="0" smtClean="0"/>
              <a:t>(3.07.1899—18.03.1980</a:t>
            </a:r>
            <a:r>
              <a:rPr lang="ru-RU" sz="2800" dirty="0" smtClean="0"/>
              <a:t>)</a:t>
            </a:r>
            <a:endParaRPr lang="ru-RU" sz="2800" dirty="0" smtClean="0"/>
          </a:p>
          <a:p>
            <a:pPr algn="ctr"/>
            <a:r>
              <a:rPr lang="ru-RU" sz="2800" dirty="0" smtClean="0"/>
              <a:t>В </a:t>
            </a:r>
            <a:r>
              <a:rPr lang="ru-RU" sz="2800" dirty="0"/>
              <a:t>июле 1948 года Людвиг </a:t>
            </a:r>
            <a:r>
              <a:rPr lang="ru-RU" sz="2800" dirty="0" err="1"/>
              <a:t>Гуттман</a:t>
            </a:r>
            <a:r>
              <a:rPr lang="ru-RU" sz="2800" dirty="0"/>
              <a:t> организовал первые игры для людей с повреждениями </a:t>
            </a:r>
            <a:endParaRPr lang="ru-RU" sz="2800" dirty="0" smtClean="0"/>
          </a:p>
          <a:p>
            <a:pPr algn="ctr"/>
            <a:r>
              <a:rPr lang="ru-RU" sz="2800" dirty="0" smtClean="0"/>
              <a:t>опорно-двигательного </a:t>
            </a:r>
            <a:r>
              <a:rPr lang="ru-RU" sz="2800" dirty="0"/>
              <a:t>аппарата – «Национальные </a:t>
            </a:r>
            <a:endParaRPr lang="ru-RU" sz="2800" dirty="0" smtClean="0"/>
          </a:p>
          <a:p>
            <a:pPr algn="ctr"/>
            <a:r>
              <a:rPr lang="ru-RU" sz="2800" dirty="0" smtClean="0"/>
              <a:t>Сток-</a:t>
            </a:r>
            <a:r>
              <a:rPr lang="ru-RU" sz="2800" dirty="0" err="1" smtClean="0"/>
              <a:t>Мандевильские</a:t>
            </a:r>
            <a:r>
              <a:rPr lang="ru-RU" sz="2800" dirty="0" smtClean="0"/>
              <a:t> </a:t>
            </a:r>
            <a:r>
              <a:rPr lang="ru-RU" sz="2800" dirty="0"/>
              <a:t>игры для инвалидов</a:t>
            </a:r>
            <a:r>
              <a:rPr lang="ru-RU" sz="2800" dirty="0" smtClean="0"/>
              <a:t>».</a:t>
            </a:r>
          </a:p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530"/>
            <a:ext cx="4392488" cy="63094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0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268760"/>
            <a:ext cx="7488832" cy="424731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</a:rPr>
              <a:t>Сколько медалей, завоевали Российские </a:t>
            </a:r>
            <a:r>
              <a:rPr lang="ru-RU" sz="5400" b="1" dirty="0" err="1" smtClean="0">
                <a:solidFill>
                  <a:srgbClr val="FF0000"/>
                </a:solidFill>
              </a:rPr>
              <a:t>паралимпийцы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5400" b="1" dirty="0" smtClean="0">
                <a:solidFill>
                  <a:srgbClr val="FF0000"/>
                </a:solidFill>
              </a:rPr>
              <a:t> в Сочи? 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1556792"/>
            <a:ext cx="5400600" cy="304698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Интернет-ресурсы: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http://www.sochi2014.com</a:t>
            </a:r>
            <a:endParaRPr lang="ru-RU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http</a:t>
            </a:r>
            <a:r>
              <a:rPr lang="en-US" sz="2400" dirty="0">
                <a:solidFill>
                  <a:prstClr val="black"/>
                </a:solidFill>
              </a:rPr>
              <a:t>://</a:t>
            </a:r>
            <a:r>
              <a:rPr lang="en-US" sz="2400" dirty="0" smtClean="0">
                <a:solidFill>
                  <a:prstClr val="black"/>
                </a:solidFill>
              </a:rPr>
              <a:t>electra.incro.ru</a:t>
            </a:r>
            <a:endParaRPr lang="ru-RU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http</a:t>
            </a:r>
            <a:r>
              <a:rPr lang="en-US" sz="2400" dirty="0">
                <a:solidFill>
                  <a:prstClr val="black"/>
                </a:solidFill>
              </a:rPr>
              <a:t>://</a:t>
            </a:r>
            <a:r>
              <a:rPr lang="en-US" sz="2400" dirty="0" smtClean="0">
                <a:solidFill>
                  <a:prstClr val="black"/>
                </a:solidFill>
              </a:rPr>
              <a:t>www.rezeptsport.ru</a:t>
            </a:r>
            <a:endParaRPr lang="ru-RU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http</a:t>
            </a:r>
            <a:r>
              <a:rPr lang="en-US" sz="2400" dirty="0">
                <a:solidFill>
                  <a:prstClr val="black"/>
                </a:solidFill>
              </a:rPr>
              <a:t>://</a:t>
            </a:r>
            <a:r>
              <a:rPr lang="ru-RU" sz="2400" dirty="0">
                <a:solidFill>
                  <a:prstClr val="black"/>
                </a:solidFill>
              </a:rPr>
              <a:t>р</a:t>
            </a:r>
            <a:r>
              <a:rPr lang="en-US" sz="2400" dirty="0" smtClean="0">
                <a:solidFill>
                  <a:prstClr val="black"/>
                </a:solidFill>
              </a:rPr>
              <a:t>aralymp.ru</a:t>
            </a:r>
            <a:r>
              <a:rPr lang="ru-RU" sz="2400" dirty="0" smtClean="0">
                <a:solidFill>
                  <a:prstClr val="black"/>
                </a:solidFill>
              </a:rPr>
              <a:t/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http://</a:t>
            </a:r>
            <a:r>
              <a:rPr lang="en-US" sz="2400" dirty="0">
                <a:solidFill>
                  <a:prstClr val="black"/>
                </a:solidFill>
              </a:rPr>
              <a:t>infocenter2014.ru/games2014http://</a:t>
            </a:r>
            <a:r>
              <a:rPr lang="en-US" sz="2400" dirty="0" smtClean="0">
                <a:solidFill>
                  <a:prstClr val="black"/>
                </a:solidFill>
              </a:rPr>
              <a:t>www.sakhalin.info</a:t>
            </a:r>
            <a:br>
              <a:rPr lang="en-US" sz="2400" dirty="0" smtClean="0">
                <a:solidFill>
                  <a:prstClr val="black"/>
                </a:solidFill>
              </a:rPr>
            </a:b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496" y="404664"/>
            <a:ext cx="8467705" cy="6001643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                                                </a:t>
            </a:r>
            <a:r>
              <a:rPr lang="ru-RU" sz="3200" dirty="0" smtClean="0"/>
              <a:t>Логотип          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</a:t>
            </a:r>
            <a:r>
              <a:rPr lang="ru-RU" sz="3200" dirty="0" smtClean="0"/>
              <a:t>паралимпийских игр 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    </a:t>
            </a:r>
            <a:r>
              <a:rPr lang="ru-RU" sz="3200" dirty="0" smtClean="0"/>
              <a:t>составляют </a:t>
            </a:r>
            <a:r>
              <a:rPr lang="ru-RU" sz="3200" dirty="0" smtClean="0"/>
              <a:t>три </a:t>
            </a:r>
            <a:r>
              <a:rPr lang="ru-RU" sz="3200" dirty="0" smtClean="0"/>
              <a:t> 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        </a:t>
            </a:r>
            <a:r>
              <a:rPr lang="ru-RU" sz="3200" dirty="0" smtClean="0"/>
              <a:t>полусферы </a:t>
            </a:r>
            <a:r>
              <a:rPr lang="ru-RU" sz="3200" dirty="0" smtClean="0"/>
              <a:t>– </a:t>
            </a:r>
            <a:endParaRPr lang="ru-RU" sz="3200" dirty="0" smtClean="0"/>
          </a:p>
          <a:p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ru-RU" sz="3200" b="1" dirty="0" smtClean="0">
                <a:solidFill>
                  <a:schemeClr val="tx1"/>
                </a:solidFill>
              </a:rPr>
              <a:t>три </a:t>
            </a:r>
            <a:r>
              <a:rPr lang="ru-RU" sz="3200" b="1" dirty="0" err="1" smtClean="0">
                <a:solidFill>
                  <a:schemeClr val="tx1"/>
                </a:solidFill>
              </a:rPr>
              <a:t>агитоса</a:t>
            </a:r>
            <a:r>
              <a:rPr lang="ru-RU" sz="3200" dirty="0" smtClean="0"/>
              <a:t>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  </a:t>
            </a:r>
            <a:r>
              <a:rPr lang="ru-RU" sz="3200" dirty="0" smtClean="0"/>
              <a:t>(от </a:t>
            </a:r>
            <a:r>
              <a:rPr lang="ru-RU" sz="3200" dirty="0"/>
              <a:t>латинского </a:t>
            </a:r>
            <a:r>
              <a:rPr lang="ru-RU" sz="3200" dirty="0" err="1"/>
              <a:t>agito</a:t>
            </a:r>
            <a:r>
              <a:rPr lang="ru-RU" sz="3200" dirty="0"/>
              <a:t> – 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           </a:t>
            </a:r>
            <a:r>
              <a:rPr lang="ru-RU" sz="3200" dirty="0" smtClean="0"/>
              <a:t>«</a:t>
            </a:r>
            <a:r>
              <a:rPr lang="ru-RU" sz="3200" dirty="0"/>
              <a:t>приводить в движение</a:t>
            </a:r>
            <a:r>
              <a:rPr lang="ru-RU" sz="3200" dirty="0" smtClean="0"/>
              <a:t>,</a:t>
            </a:r>
            <a:r>
              <a:rPr lang="ru-RU" sz="3200" dirty="0" smtClean="0"/>
              <a:t> </a:t>
            </a:r>
            <a:r>
              <a:rPr lang="ru-RU" sz="3200" dirty="0" smtClean="0"/>
              <a:t>двигать»),</a:t>
            </a:r>
          </a:p>
          <a:p>
            <a:r>
              <a:rPr lang="ru-RU" sz="3200" b="1" dirty="0" smtClean="0"/>
              <a:t>                красный</a:t>
            </a:r>
            <a:r>
              <a:rPr lang="ru-RU" sz="3200" b="1" dirty="0"/>
              <a:t>, зеленый и синий </a:t>
            </a:r>
            <a:r>
              <a:rPr lang="ru-RU" sz="3200" dirty="0" smtClean="0"/>
              <a:t>–     </a:t>
            </a:r>
          </a:p>
          <a:p>
            <a:r>
              <a:rPr lang="ru-RU" sz="3200" dirty="0" smtClean="0"/>
              <a:t>    цвета, которые широко </a:t>
            </a:r>
            <a:r>
              <a:rPr lang="ru-RU" sz="3200" dirty="0"/>
              <a:t>представлены в </a:t>
            </a:r>
            <a:r>
              <a:rPr lang="ru-RU" sz="3200" dirty="0" smtClean="0"/>
              <a:t> 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</a:t>
            </a:r>
            <a:r>
              <a:rPr lang="ru-RU" sz="3200" dirty="0" smtClean="0"/>
              <a:t>национальных </a:t>
            </a:r>
            <a:r>
              <a:rPr lang="ru-RU" sz="3200" dirty="0"/>
              <a:t>флагах стран мира</a:t>
            </a:r>
            <a:r>
              <a:rPr lang="ru-RU" sz="3200" dirty="0" smtClean="0"/>
              <a:t>, </a:t>
            </a:r>
          </a:p>
          <a:p>
            <a:r>
              <a:rPr lang="ru-RU" sz="3200" dirty="0" smtClean="0"/>
              <a:t>                      символизируют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    </a:t>
            </a:r>
            <a:r>
              <a:rPr lang="ru-RU" sz="3200" b="1" dirty="0" smtClean="0"/>
              <a:t>Разум</a:t>
            </a:r>
            <a:r>
              <a:rPr lang="ru-RU" sz="3200" b="1" dirty="0"/>
              <a:t>, Тело и Дух.</a:t>
            </a:r>
          </a:p>
        </p:txBody>
      </p:sp>
      <p:pic>
        <p:nvPicPr>
          <p:cNvPr id="2050" name="Picture 2" descr="C:\Users\Марина\Documents\олимпийские игры\фото видов спорта\45828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6" y="404664"/>
            <a:ext cx="3687792" cy="2880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0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346" y="1484784"/>
            <a:ext cx="8424936" cy="3293209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</a:rPr>
              <a:t> </a:t>
            </a:r>
            <a:r>
              <a:rPr lang="ru-RU" sz="4000" b="1" dirty="0" err="1" smtClean="0">
                <a:solidFill>
                  <a:prstClr val="black"/>
                </a:solidFill>
              </a:rPr>
              <a:t>Паралимпийский</a:t>
            </a:r>
            <a:r>
              <a:rPr lang="ru-RU" sz="4000" b="1" dirty="0">
                <a:solidFill>
                  <a:prstClr val="black"/>
                </a:solidFill>
              </a:rPr>
              <a:t> </a:t>
            </a:r>
            <a:r>
              <a:rPr lang="ru-RU" sz="4000" b="1" dirty="0" smtClean="0">
                <a:solidFill>
                  <a:prstClr val="black"/>
                </a:solidFill>
              </a:rPr>
              <a:t>девиз:</a:t>
            </a:r>
          </a:p>
          <a:p>
            <a:pPr algn="ctr"/>
            <a:r>
              <a:rPr lang="ru-RU" sz="4000" b="1" dirty="0" smtClean="0">
                <a:solidFill>
                  <a:prstClr val="black"/>
                </a:solidFill>
              </a:rPr>
              <a:t>«</a:t>
            </a:r>
            <a:r>
              <a:rPr lang="ru-RU" sz="4000" b="1" dirty="0" err="1">
                <a:solidFill>
                  <a:prstClr val="black"/>
                </a:solidFill>
              </a:rPr>
              <a:t>Spirit</a:t>
            </a:r>
            <a:r>
              <a:rPr lang="ru-RU" sz="4000" b="1" dirty="0">
                <a:solidFill>
                  <a:prstClr val="black"/>
                </a:solidFill>
              </a:rPr>
              <a:t> </a:t>
            </a:r>
            <a:r>
              <a:rPr lang="ru-RU" sz="4000" b="1" dirty="0" err="1">
                <a:solidFill>
                  <a:prstClr val="black"/>
                </a:solidFill>
              </a:rPr>
              <a:t>in</a:t>
            </a:r>
            <a:r>
              <a:rPr lang="ru-RU" sz="4000" b="1" dirty="0">
                <a:solidFill>
                  <a:prstClr val="black"/>
                </a:solidFill>
              </a:rPr>
              <a:t> </a:t>
            </a:r>
            <a:r>
              <a:rPr lang="ru-RU" sz="4000" b="1" dirty="0" err="1">
                <a:solidFill>
                  <a:prstClr val="black"/>
                </a:solidFill>
              </a:rPr>
              <a:t>Motion</a:t>
            </a:r>
            <a:r>
              <a:rPr lang="ru-RU" sz="4000" b="1" dirty="0" smtClean="0">
                <a:solidFill>
                  <a:prstClr val="black"/>
                </a:solidFill>
              </a:rPr>
              <a:t>»</a:t>
            </a:r>
          </a:p>
          <a:p>
            <a:pPr algn="ctr"/>
            <a:r>
              <a:rPr lang="ru-RU" sz="4800" b="1" dirty="0" smtClean="0">
                <a:solidFill>
                  <a:srgbClr val="F14124"/>
                </a:solidFill>
              </a:rPr>
              <a:t> «</a:t>
            </a:r>
            <a:r>
              <a:rPr lang="ru-RU" sz="4800" b="1" dirty="0">
                <a:solidFill>
                  <a:srgbClr val="F14124"/>
                </a:solidFill>
              </a:rPr>
              <a:t>Дух в движении</a:t>
            </a:r>
            <a:r>
              <a:rPr lang="ru-RU" sz="4800" b="1" dirty="0" smtClean="0">
                <a:solidFill>
                  <a:srgbClr val="F14124"/>
                </a:solidFill>
              </a:rPr>
              <a:t>»</a:t>
            </a:r>
            <a:endParaRPr lang="ru-RU" sz="32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4000" b="1" dirty="0" smtClean="0">
                <a:solidFill>
                  <a:prstClr val="black"/>
                </a:solidFill>
              </a:rPr>
              <a:t>Выражает характер и </a:t>
            </a:r>
            <a:r>
              <a:rPr lang="ru-RU" sz="4000" b="1" dirty="0" smtClean="0">
                <a:solidFill>
                  <a:prstClr val="black"/>
                </a:solidFill>
              </a:rPr>
              <a:t>сильную волю </a:t>
            </a:r>
            <a:r>
              <a:rPr lang="ru-RU" sz="4000" b="1" dirty="0" err="1" smtClean="0">
                <a:solidFill>
                  <a:prstClr val="black"/>
                </a:solidFill>
              </a:rPr>
              <a:t>паралимпийцев</a:t>
            </a:r>
            <a:r>
              <a:rPr lang="ru-RU" sz="4000" b="1" dirty="0" smtClean="0">
                <a:solidFill>
                  <a:prstClr val="black"/>
                </a:solidFill>
              </a:rPr>
              <a:t>.</a:t>
            </a:r>
            <a:endParaRPr lang="ru-RU" sz="4800" b="1" dirty="0" smtClean="0">
              <a:solidFill>
                <a:srgbClr val="F141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6370975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</a:rPr>
              <a:t>Ценности</a:t>
            </a:r>
          </a:p>
          <a:p>
            <a:pPr lvl="0" algn="ctr"/>
            <a:r>
              <a:rPr lang="ru-RU" sz="3600" b="1" dirty="0">
                <a:solidFill>
                  <a:prstClr val="black"/>
                </a:solidFill>
              </a:rPr>
              <a:t> паралимпийского движения:</a:t>
            </a:r>
          </a:p>
          <a:p>
            <a:pPr lvl="0"/>
            <a:r>
              <a:rPr lang="ru-RU" sz="4000" b="1" dirty="0" smtClean="0">
                <a:solidFill>
                  <a:srgbClr val="F14124"/>
                </a:solidFill>
              </a:rPr>
              <a:t>Смелость - </a:t>
            </a:r>
            <a:r>
              <a:rPr lang="ru-RU" sz="2400" b="1" dirty="0" smtClean="0">
                <a:solidFill>
                  <a:schemeClr val="tx1"/>
                </a:solidFill>
              </a:rPr>
              <a:t>совершать </a:t>
            </a:r>
            <a:r>
              <a:rPr lang="ru-RU" sz="2400" b="1" dirty="0" err="1" smtClean="0">
                <a:solidFill>
                  <a:schemeClr val="tx1"/>
                </a:solidFill>
              </a:rPr>
              <a:t>непредскауемое</a:t>
            </a:r>
            <a:r>
              <a:rPr lang="ru-RU" sz="2400" b="1" dirty="0" smtClean="0">
                <a:solidFill>
                  <a:schemeClr val="tx1"/>
                </a:solidFill>
              </a:rPr>
              <a:t> и достигать невозможного, преодолевая стереотипы.</a:t>
            </a:r>
            <a:endParaRPr lang="ru-RU" sz="2400" b="1" dirty="0">
              <a:solidFill>
                <a:schemeClr val="tx1"/>
              </a:solidFill>
            </a:endParaRPr>
          </a:p>
          <a:p>
            <a:pPr lvl="0"/>
            <a:r>
              <a:rPr lang="ru-RU" sz="4000" b="1" dirty="0" smtClean="0">
                <a:solidFill>
                  <a:srgbClr val="F14124"/>
                </a:solidFill>
              </a:rPr>
              <a:t>Равенство – </a:t>
            </a:r>
            <a:r>
              <a:rPr lang="ru-RU" sz="2400" b="1" dirty="0" err="1" smtClean="0">
                <a:solidFill>
                  <a:schemeClr val="tx1"/>
                </a:solidFill>
              </a:rPr>
              <a:t>паралимпийский</a:t>
            </a:r>
            <a:r>
              <a:rPr lang="ru-RU" sz="2400" b="1" dirty="0" smtClean="0">
                <a:solidFill>
                  <a:schemeClr val="tx1"/>
                </a:solidFill>
              </a:rPr>
              <a:t> спорт призван стирать социальные барьеры.</a:t>
            </a:r>
            <a:endParaRPr lang="ru-RU" sz="2400" b="1" dirty="0">
              <a:solidFill>
                <a:schemeClr val="tx1"/>
              </a:solidFill>
            </a:endParaRPr>
          </a:p>
          <a:p>
            <a:pPr lvl="0"/>
            <a:r>
              <a:rPr lang="ru-RU" sz="4000" b="1" dirty="0">
                <a:solidFill>
                  <a:srgbClr val="F14124"/>
                </a:solidFill>
              </a:rPr>
              <a:t>Решимость - </a:t>
            </a:r>
            <a:r>
              <a:rPr lang="ru-RU" sz="2400" b="1" dirty="0">
                <a:solidFill>
                  <a:schemeClr val="tx1"/>
                </a:solidFill>
              </a:rPr>
              <a:t>преодолевать препятствия и </a:t>
            </a:r>
            <a:r>
              <a:rPr lang="ru-RU" sz="2400" b="1" dirty="0" smtClean="0">
                <a:solidFill>
                  <a:schemeClr val="tx1"/>
                </a:solidFill>
              </a:rPr>
              <a:t>       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>побеждать </a:t>
            </a:r>
            <a:r>
              <a:rPr lang="ru-RU" sz="2400" b="1" dirty="0">
                <a:solidFill>
                  <a:schemeClr val="tx1"/>
                </a:solidFill>
              </a:rPr>
              <a:t>неблагоприятные обстоятельства, максимально развивая свои физические возможности.</a:t>
            </a:r>
          </a:p>
          <a:p>
            <a:pPr lvl="0"/>
            <a:r>
              <a:rPr lang="ru-RU" sz="4000" b="1" dirty="0">
                <a:solidFill>
                  <a:srgbClr val="F14124"/>
                </a:solidFill>
              </a:rPr>
              <a:t>Вдохновение - </a:t>
            </a:r>
            <a:r>
              <a:rPr lang="ru-RU" sz="2400" b="1" dirty="0">
                <a:solidFill>
                  <a:schemeClr val="tx1"/>
                </a:solidFill>
              </a:rPr>
              <a:t>восхищаться спортсменами-</a:t>
            </a:r>
            <a:r>
              <a:rPr lang="ru-RU" sz="2400" b="1" dirty="0" err="1">
                <a:solidFill>
                  <a:schemeClr val="tx1"/>
                </a:solidFill>
              </a:rPr>
              <a:t>паралимпийцами</a:t>
            </a:r>
            <a:r>
              <a:rPr lang="ru-RU" sz="2400" b="1" dirty="0">
                <a:solidFill>
                  <a:schemeClr val="tx1"/>
                </a:solidFill>
              </a:rPr>
              <a:t>, используя пример их силы духа и достижений в собственной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2913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ocuments\олимпийские игры\фото видов спорта\udb26-rec3-img3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48472" cy="637270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260648"/>
            <a:ext cx="4283968" cy="4832092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Эстафета Паралимпийского огня «Сочи 2014» </a:t>
            </a:r>
            <a:r>
              <a:rPr lang="ru-RU" sz="2800" dirty="0" smtClean="0"/>
              <a:t>прошла </a:t>
            </a:r>
            <a:r>
              <a:rPr lang="ru-RU" sz="2800" dirty="0"/>
              <a:t>по всем восьми федеральным округам Российской Федерации, и </a:t>
            </a:r>
            <a:r>
              <a:rPr lang="ru-RU" sz="2800" dirty="0" smtClean="0"/>
              <a:t>затронула </a:t>
            </a:r>
          </a:p>
          <a:p>
            <a:pPr algn="ctr"/>
            <a:r>
              <a:rPr lang="ru-RU" sz="2800" dirty="0" smtClean="0"/>
              <a:t>44 города </a:t>
            </a:r>
            <a:r>
              <a:rPr lang="ru-RU" sz="2800" dirty="0"/>
              <a:t>России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В ней </a:t>
            </a:r>
            <a:r>
              <a:rPr lang="ru-RU" sz="2800" dirty="0" smtClean="0"/>
              <a:t>приняло </a:t>
            </a:r>
            <a:r>
              <a:rPr lang="ru-RU" sz="2800" dirty="0"/>
              <a:t>участие не менее 1500 </a:t>
            </a:r>
            <a:r>
              <a:rPr lang="ru-RU" sz="2800" dirty="0" err="1"/>
              <a:t>факелоносцев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77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ocuments\олимпийские игры\фото видов спорта\dN05RHkewt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4"/>
            <a:ext cx="8784976" cy="604867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7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568952" cy="107721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Сочи 2014 - модель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«</a:t>
            </a:r>
            <a:r>
              <a:rPr lang="ru-RU" sz="3200" b="1" dirty="0" err="1" smtClean="0">
                <a:solidFill>
                  <a:schemeClr val="tx1"/>
                </a:solidFill>
              </a:rPr>
              <a:t>безбарьерной</a:t>
            </a:r>
            <a:r>
              <a:rPr lang="ru-RU" sz="3200" b="1" dirty="0" smtClean="0">
                <a:solidFill>
                  <a:schemeClr val="tx1"/>
                </a:solidFill>
              </a:rPr>
              <a:t> среды» для всей России.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561143"/>
              </p:ext>
            </p:extLst>
          </p:nvPr>
        </p:nvGraphicFramePr>
        <p:xfrm>
          <a:off x="323528" y="1193850"/>
          <a:ext cx="8568952" cy="5293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3277564"/>
                <a:gridCol w="4427292"/>
              </a:tblGrid>
              <a:tr h="1668975">
                <a:tc rowSpan="3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Барьеры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Физические</a:t>
                      </a:r>
                      <a:endParaRPr lang="ru-RU" sz="2400" b="1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Пандусы, лифты, тактильные тротуарные плитки, светофоры со звуковыми сигналами.</a:t>
                      </a:r>
                      <a:endParaRPr lang="ru-RU" sz="2400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3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Информационные</a:t>
                      </a:r>
                      <a:endParaRPr lang="ru-RU" sz="2400" b="1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400" dirty="0" err="1" smtClean="0"/>
                        <a:t>Аудиодублирование</a:t>
                      </a:r>
                      <a:r>
                        <a:rPr lang="ru-RU" sz="2400" dirty="0" smtClean="0"/>
                        <a:t> графической и текстовой информации, </a:t>
                      </a:r>
                      <a:r>
                        <a:rPr lang="ru-RU" sz="2400" dirty="0" err="1" smtClean="0"/>
                        <a:t>сурдоперевод</a:t>
                      </a:r>
                      <a:r>
                        <a:rPr lang="ru-RU" sz="2400" dirty="0" smtClean="0"/>
                        <a:t>.</a:t>
                      </a:r>
                    </a:p>
                    <a:p>
                      <a:endParaRPr lang="ru-RU" sz="2400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15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Коммуникационные</a:t>
                      </a:r>
                      <a:endParaRPr lang="ru-RU" sz="2400" b="1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Устранение стереотипов в отношении инвалидности.</a:t>
                      </a:r>
                    </a:p>
                    <a:p>
                      <a:endParaRPr lang="ru-RU" sz="2400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0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499</Words>
  <Application>Microsoft Office PowerPoint</Application>
  <PresentationFormat>Экран (4:3)</PresentationFormat>
  <Paragraphs>93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Воздушный поток</vt:lpstr>
      <vt:lpstr>1_Воздушный поток</vt:lpstr>
      <vt:lpstr>Программа олимпийского образования.  Зимние  Паралимпийские игры.  Для учащихся 5-11 классов.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олимпийского образования.  Зимние  Паралимпийские игры.  Для учащихся 5-9 классов.</dc:title>
  <dc:creator>Марина</dc:creator>
  <cp:lastModifiedBy>Марина</cp:lastModifiedBy>
  <cp:revision>58</cp:revision>
  <dcterms:created xsi:type="dcterms:W3CDTF">2013-03-28T06:31:40Z</dcterms:created>
  <dcterms:modified xsi:type="dcterms:W3CDTF">2014-04-22T09:02:18Z</dcterms:modified>
</cp:coreProperties>
</file>