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92" autoAdjust="0"/>
    <p:restoredTop sz="94660"/>
  </p:normalViewPr>
  <p:slideViewPr>
    <p:cSldViewPr snapToGrid="0">
      <p:cViewPr varScale="1">
        <p:scale>
          <a:sx n="88" d="100"/>
          <a:sy n="88" d="100"/>
        </p:scale>
        <p:origin x="120" y="2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693634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20557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7678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71245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1826129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409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628573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0204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400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9514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44708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D73D027-989F-466C-9C19-B71E904906F0}" type="datetimeFigureOut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25.10.2023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AD01F-A491-451A-9344-5AB1ECE0ED89}" type="slidenum">
              <a:rPr kumimoji="0" lang="ru-RU" sz="900" b="0" i="0" u="none" strike="noStrike" kern="1200" cap="none" spc="0" normalizeH="0" baseline="0" noProof="0" smtClean="0">
                <a:ln>
                  <a:noFill/>
                </a:ln>
                <a:solidFill>
                  <a:srgbClr val="4E67C8"/>
                </a:solidFill>
                <a:effectLst/>
                <a:uLnTx/>
                <a:uFillTx/>
                <a:latin typeface="Trebuchet MS" panose="020B0603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900" b="0" i="0" u="none" strike="noStrike" kern="1200" cap="none" spc="0" normalizeH="0" baseline="0" noProof="0">
              <a:ln>
                <a:noFill/>
              </a:ln>
              <a:solidFill>
                <a:srgbClr val="4E67C8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724998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16311" y="554095"/>
            <a:ext cx="8850085" cy="6303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 </a:t>
            </a:r>
            <a:endParaRPr lang="ru-RU" sz="28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О СОЗДАНИИ НА ТЕРРИТОРИИ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САХАЛИНСКОЙ ОБЛАСТИ 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sz="28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ФИЗКУЛЬТУРНО-СПОРТИВНЫХ КЛУБОВ ПЕДАГОГИЧЕСКИХ РАБОТНИКОВ ОБРАЗОВАТЕЛЬНЫХ ОРГАНИЗАЦИЙ</a:t>
            </a:r>
          </a:p>
          <a:p>
            <a:pPr algn="r">
              <a:spcAft>
                <a:spcPts val="0"/>
              </a:spcAft>
            </a:pP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Мошкова М.Ю.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РУМО учителей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физической культуры Сахалинской области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32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 panose="020B0603020202020204"/>
              <a:ea typeface="+mn-ea"/>
              <a:cs typeface="+mn-cs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161" y="286700"/>
            <a:ext cx="2400300" cy="19913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5897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46944" y="1305927"/>
            <a:ext cx="9949543" cy="39149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15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IV.	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ОЖИДАЕМЫЕ РЕЗУЛЬТАТЫ</a:t>
            </a:r>
          </a:p>
          <a:p>
            <a:pPr marL="342900" lvl="0" indent="-342900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результате участия в мероприятиях физкультурно-спортивных клубов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увеличится двигательная активность педагогических работников, тем самым будет оказано положительное внимание на укрепление физического, психического и социального здоровья. 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Участие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педагогов в мероприятиях ФСК будет иметь воспитательный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эффект для подрастающего поколения, способствовать </a:t>
            </a:r>
            <a:r>
              <a:rPr lang="ru-RU" sz="2400" dirty="0" err="1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командообразованию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и сплочению коллектива, организации досуга педагогов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702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55479" y="1849921"/>
            <a:ext cx="947057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	МОНИТОРИНГ В ПРОЕКТЕ.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Мониторинг: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количества созданных ФСК педагогических работников ОО на муниципальном и региональном уровне;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количество педагогических работников, принимающих участие в мероприятиях ФСК ОО на муниципальном и региональном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уровне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11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00195" y="1668388"/>
            <a:ext cx="9437915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1743075" algn="l"/>
                <a:tab pos="2495550" algn="l"/>
              </a:tabLst>
            </a:pP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писок литературы</a:t>
            </a:r>
          </a:p>
          <a:p>
            <a:pPr>
              <a:lnSpc>
                <a:spcPct val="107000"/>
              </a:lnSpc>
              <a:spcAft>
                <a:spcPts val="0"/>
              </a:spcAft>
              <a:tabLst>
                <a:tab pos="1743075" algn="l"/>
                <a:tab pos="2495550" algn="l"/>
              </a:tabLs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2000" dirty="0" err="1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Гревцова</a:t>
            </a: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Е.А. КОМПЛЕКСНАЯ СОЦИАЛЬНО-ГИГИЕНИЧЕСКАЯ ОЦЕНКА УСЛОВИЙ ТРУДА И ЗДОРОВЬЯ УЧИТЕЛЕЙ ОБЩЕОБРАЗОВАТЕЛЬНЫХ ШКОЛ ЦЕНТРАЛЬНОГО ФЕДЕРАЛЬНОГО ОКРУГА РОССИЙСКОЙ ФЕДЕРАЦИИ И МЕРЫ ПО ИХ ОПТИМИЗАЦИИ. </a:t>
            </a:r>
            <a:endParaRPr lang="ru-RU" sz="2000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Проничева </a:t>
            </a:r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М.М., Булыгина В.Г., Московская М.С. СОВРЕМЕННЫЕ ИССЛЕДОВАНИЯ СИНДРОМА ЭМОЦИОНАЛЬНОГО ВЫГОРАНИЯ У СПЕЦИАЛИСТОВ ПРОФЕССИЙ СОЦИАЛЬНОЙ СФЕРЫ. </a:t>
            </a:r>
            <a:endParaRPr lang="ru-RU" sz="20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945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79929" y="154626"/>
            <a:ext cx="11201400" cy="67033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ВВЕДЕНИЕ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	По данным исследований</a:t>
            </a:r>
            <a:r>
              <a:rPr lang="ru-RU" sz="2400" baseline="30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baseline="300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1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около 90 процентов российских учителей имеют проблемы со здоровьем, которые связаны с условиями труда.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только 12 процентов учителей-женщин и 26 процентов учителей-мужчин в российских школах считают себя здоровыми. 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Профессию педагога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можно отнести к "группе риска" по частоте нарушений здоровья и серьезности протекающих заболеваний. Помимо большой занятости, к основным факторам, негативно влияющим на здоровье педагогов, относятся: интенсивная речевая нагрузка; нервно-психическое напряжение; напряжение органов зрения; малая двигательная нагрузка; длительное пребывание в вертикальном положении; высокая концентрация бактерий и микробов в учебных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помещениях.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	Согласно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исследованию</a:t>
            </a:r>
            <a:r>
              <a:rPr lang="ru-RU" sz="2400" baseline="300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2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специалистов ФГБУ «НМИЦ ПН им. В.П. Сербского» Минздрава России, педагоги наряду с медицинскими работниками и работниками уголовно-исправительной сферы также входят в группу риска и по развитию синдрома эмоционального выгорания. Более того, у 60% педагогов со стажем больше 20 лет этот синдром уже сформирован.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620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86321" y="869325"/>
            <a:ext cx="9231087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Актуальность проекта.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связи с вышеуказанными проблемами предполагаем, что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двигательная активность и приверженность к здоровому образу жизни способна решить задачи по снижению профессиональных заболеваний учителей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их профилактики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indent="228600" algn="ctr">
              <a:lnSpc>
                <a:spcPct val="115000"/>
              </a:lnSpc>
              <a:spcAft>
                <a:spcPts val="0"/>
              </a:spcAft>
            </a:pPr>
            <a:endParaRPr lang="ru-RU" sz="2400" b="1" dirty="0" smtClean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проекта.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Создать условия для поддержки физического, психического и социального здоровья, развития двигательной активности, через организацию физкультурно-спортивных клубов (далее ФСК) педагогических работников образовательных организаций.</a:t>
            </a:r>
            <a:endParaRPr lang="ru-RU" sz="20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 algn="ctr">
              <a:lnSpc>
                <a:spcPct val="115000"/>
              </a:lnSpc>
              <a:spcAft>
                <a:spcPts val="0"/>
              </a:spcAft>
            </a:pP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60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2013" y="927207"/>
            <a:ext cx="9405257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28600"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Задачи проекта</a:t>
            </a: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 типовое положение о ФСК педагогических работников образовательных организаций Сахалинской области.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 методические рекомендации по работе ФСК педагогических работников в образовательных организациях Сахалинской области.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Разработать положения по проведению основных мероприятий.</a:t>
            </a:r>
          </a:p>
          <a:p>
            <a:pPr marL="342900" lvl="0" indent="-342900" algn="just">
              <a:lnSpc>
                <a:spcPct val="115000"/>
              </a:lnSpc>
              <a:spcAft>
                <a:spcPts val="800"/>
              </a:spcAft>
              <a:buFont typeface="+mj-lt"/>
              <a:buAutoNum type="arabicPeriod"/>
              <a:tabLst>
                <a:tab pos="1743075" algn="l"/>
                <a:tab pos="2495550" algn="l"/>
              </a:tabLst>
            </a:pPr>
            <a:r>
              <a:rPr lang="ru-RU" sz="2400" dirty="0" smtClean="0">
                <a:solidFill>
                  <a:srgbClr val="00206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Оказать помощь в организации и проведении мероприятий по проекту на уровне образовательных организациях, муниципальных образований, региона.</a:t>
            </a:r>
            <a:endParaRPr lang="ru-RU" sz="2400" dirty="0">
              <a:solidFill>
                <a:srgbClr val="00206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866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406442"/>
              </p:ext>
            </p:extLst>
          </p:nvPr>
        </p:nvGraphicFramePr>
        <p:xfrm>
          <a:off x="793376" y="363079"/>
          <a:ext cx="11174505" cy="63867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916">
                  <a:extLst>
                    <a:ext uri="{9D8B030D-6E8A-4147-A177-3AD203B41FA5}">
                      <a16:colId xmlns:a16="http://schemas.microsoft.com/office/drawing/2014/main" val="1611888282"/>
                    </a:ext>
                  </a:extLst>
                </a:gridCol>
                <a:gridCol w="4344763">
                  <a:extLst>
                    <a:ext uri="{9D8B030D-6E8A-4147-A177-3AD203B41FA5}">
                      <a16:colId xmlns:a16="http://schemas.microsoft.com/office/drawing/2014/main" val="3102304257"/>
                    </a:ext>
                  </a:extLst>
                </a:gridCol>
                <a:gridCol w="1675652">
                  <a:extLst>
                    <a:ext uri="{9D8B030D-6E8A-4147-A177-3AD203B41FA5}">
                      <a16:colId xmlns:a16="http://schemas.microsoft.com/office/drawing/2014/main" val="246550544"/>
                    </a:ext>
                  </a:extLst>
                </a:gridCol>
                <a:gridCol w="4943174">
                  <a:extLst>
                    <a:ext uri="{9D8B030D-6E8A-4147-A177-3AD203B41FA5}">
                      <a16:colId xmlns:a16="http://schemas.microsoft.com/office/drawing/2014/main" val="1317612610"/>
                    </a:ext>
                  </a:extLst>
                </a:gridCol>
              </a:tblGrid>
              <a:tr h="32376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сроки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кадровое обеспечение (исполнитель)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/>
                </a:tc>
                <a:extLst>
                  <a:ext uri="{0D108BD9-81ED-4DB2-BD59-A6C34878D82A}">
                    <a16:rowId xmlns:a16="http://schemas.microsoft.com/office/drawing/2014/main" val="3718323442"/>
                  </a:ext>
                </a:extLst>
              </a:tr>
              <a:tr h="32376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Региональный </a:t>
                      </a: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0808157"/>
                  </a:ext>
                </a:extLst>
              </a:tr>
              <a:tr h="103603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рабочей группы и оргкомитета реализации проекта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 г.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Сахалинской области,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ГАОУ ДПО ИРОСО, РОО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«Олимпийский совет Сахалинской области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»,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РУМО учителей ФК Сахалинской области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1561732402"/>
                  </a:ext>
                </a:extLst>
              </a:tr>
              <a:tr h="518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типового положения ФСК педагогических работников ОО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Сентябрь 2023 г.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группа проекта (приложение №1.)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3214403953"/>
                  </a:ext>
                </a:extLst>
              </a:tr>
              <a:tr h="777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Принятие нормативных документов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Сахалинской области,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ГАОУ ДПО ИРОСО, РОО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«Олимпийский совет Сахалинской области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1443333544"/>
                  </a:ext>
                </a:extLst>
              </a:tr>
              <a:tr h="51802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положения по проведению региональных мероприятий проекта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Оргкомитет реализации проекта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2592701949"/>
                  </a:ext>
                </a:extLst>
              </a:tr>
              <a:tr h="3578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бренд бука проекта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Сахалинской области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3499525033"/>
                  </a:ext>
                </a:extLst>
              </a:tr>
              <a:tr h="777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методических рекомендаций по работе ФСК педагогических работников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Рабочая группа проекта, ГАОУ ДПО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ИРОСО им. Заслуженного учителя РФ В.Д. Гуревича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1375792732"/>
                  </a:ext>
                </a:extLst>
              </a:tr>
              <a:tr h="7770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мероприятий проекта на региональном уровне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Оргкомитеты реализации проекта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787338671"/>
                  </a:ext>
                </a:extLst>
              </a:tr>
              <a:tr h="4002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мониторинга проекта в Сахалинской области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Декабрь 2024 г.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Министерство образования Сахалинской области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030" marR="55030" marT="0" marB="0" anchor="ctr"/>
                </a:tc>
                <a:extLst>
                  <a:ext uri="{0D108BD9-81ED-4DB2-BD59-A6C34878D82A}">
                    <a16:rowId xmlns:a16="http://schemas.microsoft.com/office/drawing/2014/main" val="1213553922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4294030" y="90274"/>
            <a:ext cx="3462423" cy="410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 algn="ctr">
              <a:lnSpc>
                <a:spcPct val="115000"/>
              </a:lnSpc>
              <a:spcAft>
                <a:spcPts val="0"/>
              </a:spcAft>
              <a:buFont typeface="+mj-lt"/>
              <a:buAutoNum type="romanUcPeriod"/>
            </a:pPr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ПРОЕКТА </a:t>
            </a:r>
            <a:endParaRPr lang="ru-RU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34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2121265"/>
              </p:ext>
            </p:extLst>
          </p:nvPr>
        </p:nvGraphicFramePr>
        <p:xfrm>
          <a:off x="1035424" y="444936"/>
          <a:ext cx="10797988" cy="525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7593">
                  <a:extLst>
                    <a:ext uri="{9D8B030D-6E8A-4147-A177-3AD203B41FA5}">
                      <a16:colId xmlns:a16="http://schemas.microsoft.com/office/drawing/2014/main" val="3721644800"/>
                    </a:ext>
                  </a:extLst>
                </a:gridCol>
                <a:gridCol w="4639341">
                  <a:extLst>
                    <a:ext uri="{9D8B030D-6E8A-4147-A177-3AD203B41FA5}">
                      <a16:colId xmlns:a16="http://schemas.microsoft.com/office/drawing/2014/main" val="3083882809"/>
                    </a:ext>
                  </a:extLst>
                </a:gridCol>
                <a:gridCol w="1968358">
                  <a:extLst>
                    <a:ext uri="{9D8B030D-6E8A-4147-A177-3AD203B41FA5}">
                      <a16:colId xmlns:a16="http://schemas.microsoft.com/office/drawing/2014/main" val="3954684271"/>
                    </a:ext>
                  </a:extLst>
                </a:gridCol>
                <a:gridCol w="3992696">
                  <a:extLst>
                    <a:ext uri="{9D8B030D-6E8A-4147-A177-3AD203B41FA5}">
                      <a16:colId xmlns:a16="http://schemas.microsoft.com/office/drawing/2014/main" val="4211514160"/>
                    </a:ext>
                  </a:extLst>
                </a:gridCol>
              </a:tblGrid>
              <a:tr h="202281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Муниципальный уровень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8342009"/>
                  </a:ext>
                </a:extLst>
              </a:tr>
              <a:tr h="404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Презентация проекта среди педагогических работников ОО 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Специалист Департамента (отдела) образования,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РУМО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учителей ФК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651179627"/>
                  </a:ext>
                </a:extLst>
              </a:tr>
              <a:tr h="606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Методическая помощь и содействие организации ФСК в ОО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Департамента (отдел) образования,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РУМО учителей ФК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4937138"/>
                  </a:ext>
                </a:extLst>
              </a:tr>
              <a:tr h="40456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рабочей группы и оргкомитета реализации мероприятий проект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Департамента (отдел) образования,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РУМО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учителей ФК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769341626"/>
                  </a:ext>
                </a:extLst>
              </a:tr>
              <a:tr h="202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положений о проведении мероприятий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г.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Оргкомитет реализации проекта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21787134"/>
                  </a:ext>
                </a:extLst>
              </a:tr>
              <a:tr h="6068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и проведение мероприятий проекта 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Оргкомитет реализации проекта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292319760"/>
                  </a:ext>
                </a:extLst>
              </a:tr>
              <a:tr h="2022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Анализ мониторинга проекта в муниципальном образовании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Департамент (отдел) образования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5293109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3917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810548"/>
              </p:ext>
            </p:extLst>
          </p:nvPr>
        </p:nvGraphicFramePr>
        <p:xfrm>
          <a:off x="954740" y="605119"/>
          <a:ext cx="10878031" cy="5628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057">
                  <a:extLst>
                    <a:ext uri="{9D8B030D-6E8A-4147-A177-3AD203B41FA5}">
                      <a16:colId xmlns:a16="http://schemas.microsoft.com/office/drawing/2014/main" val="1391907313"/>
                    </a:ext>
                  </a:extLst>
                </a:gridCol>
                <a:gridCol w="5119632">
                  <a:extLst>
                    <a:ext uri="{9D8B030D-6E8A-4147-A177-3AD203B41FA5}">
                      <a16:colId xmlns:a16="http://schemas.microsoft.com/office/drawing/2014/main" val="1281778716"/>
                    </a:ext>
                  </a:extLst>
                </a:gridCol>
                <a:gridCol w="1720036">
                  <a:extLst>
                    <a:ext uri="{9D8B030D-6E8A-4147-A177-3AD203B41FA5}">
                      <a16:colId xmlns:a16="http://schemas.microsoft.com/office/drawing/2014/main" val="2692563657"/>
                    </a:ext>
                  </a:extLst>
                </a:gridCol>
                <a:gridCol w="3839306">
                  <a:extLst>
                    <a:ext uri="{9D8B030D-6E8A-4147-A177-3AD203B41FA5}">
                      <a16:colId xmlns:a16="http://schemas.microsoft.com/office/drawing/2014/main" val="1241458560"/>
                    </a:ext>
                  </a:extLst>
                </a:gridCol>
              </a:tblGrid>
              <a:tr h="4275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chemeClr val="bg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Уровень образовательных организаций.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5698089"/>
                  </a:ext>
                </a:extLst>
              </a:tr>
              <a:tr h="4649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ФСК педагогических работников ОО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2023 г.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Руководители ОО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277786620"/>
                  </a:ext>
                </a:extLst>
              </a:tr>
              <a:tr h="89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Разработка плана работы ФСК педагогических работников ОО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Ноябрь 2013 г.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Рук. ФСК, Совет ФСК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20331929"/>
                  </a:ext>
                </a:extLst>
              </a:tr>
              <a:tr h="135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плана работы ФСК педагогических работников ОО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Рук. ОО, Рук. ФСК, Совет ФСК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350453270"/>
                  </a:ext>
                </a:extLst>
              </a:tr>
              <a:tr h="13573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Участие в муниципальных и региональных мероприятиях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течении реализации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Рук. ОО, Рук. ФСК, Совет ФСК, Члены ФСК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1302724511"/>
                  </a:ext>
                </a:extLst>
              </a:tr>
              <a:tr h="8924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Сбор материала для мониторинга реализации проекта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200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Рук.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61" marR="65961" marT="0" marB="0" anchor="ctr"/>
                </a:tc>
                <a:extLst>
                  <a:ext uri="{0D108BD9-81ED-4DB2-BD59-A6C34878D82A}">
                    <a16:rowId xmlns:a16="http://schemas.microsoft.com/office/drawing/2014/main" val="33350705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99962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1212" y="952398"/>
            <a:ext cx="9884229" cy="51891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ctr">
              <a:lnSpc>
                <a:spcPct val="115000"/>
              </a:lnSpc>
              <a:spcAft>
                <a:spcPts val="0"/>
              </a:spcAft>
              <a:buAutoNum type="romanUcPeriod" startAt="2"/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МАТЕРИАЛЬНО-ТЕХНИЧЕСКОЕ 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ФИНАНСОВОЕ ОБЕСПЕЧЕНИЕ.</a:t>
            </a:r>
          </a:p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Для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реализации проекта используется оборудование, инвентарь и спортивная инфраструктура ОО, муниципальных образований Сахалинской области, региона.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Финансовое обеспечение реализации проекта на разных уровнях: 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бюджеты образовательных организаций;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муниципальные органы, осуществляющие управление в сфере 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образования; 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Министерство образования Сахалинской области.</a:t>
            </a:r>
            <a:endParaRPr lang="ru-RU" sz="2400" dirty="0" smtClean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49580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Могут быть привлечены иные допустимые средства (инвесторы, спонсоры проекта)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84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74269" y="1282850"/>
            <a:ext cx="1065327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	ПОКАЗАТЕЛИ ЭФФЕКТИВНОСТИ ПРОЕКТА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	Создание постоянно действующих ФСК педагогических работников.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Повышение числа активно занимающихся в ФСК педагогических работников.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	Повышение качества и количества мероприятий физкультурно-спортивной направленности для педагогических работников.</a:t>
            </a:r>
          </a:p>
          <a:p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	Методические разработки сценариев спортивных праздников, мероприятий</a:t>
            </a:r>
            <a:r>
              <a:rPr lang="ru-RU" sz="24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66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Урожай</Template>
  <TotalTime>58</TotalTime>
  <Words>638</Words>
  <Application>Microsoft Office PowerPoint</Application>
  <PresentationFormat>Широкоэкранный</PresentationFormat>
  <Paragraphs>131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Franklin Gothic Book</vt:lpstr>
      <vt:lpstr>Times New Roman</vt:lpstr>
      <vt:lpstr>Trebuchet MS</vt:lpstr>
      <vt:lpstr>Crop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Марина</dc:creator>
  <cp:lastModifiedBy>Марина</cp:lastModifiedBy>
  <cp:revision>9</cp:revision>
  <dcterms:created xsi:type="dcterms:W3CDTF">2023-09-09T07:31:44Z</dcterms:created>
  <dcterms:modified xsi:type="dcterms:W3CDTF">2023-10-24T22:51:33Z</dcterms:modified>
</cp:coreProperties>
</file>