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73D027-989F-466C-9C19-B71E904906F0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AD01F-A491-451A-9344-5AB1ECE0ED89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9363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73D027-989F-466C-9C19-B71E904906F0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AD01F-A491-451A-9344-5AB1ECE0ED89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55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73D027-989F-466C-9C19-B71E904906F0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AD01F-A491-451A-9344-5AB1ECE0ED89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678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73D027-989F-466C-9C19-B71E904906F0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AD01F-A491-451A-9344-5AB1ECE0ED89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2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73D027-989F-466C-9C19-B71E904906F0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AD01F-A491-451A-9344-5AB1ECE0ED89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82612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73D027-989F-466C-9C19-B71E904906F0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AD01F-A491-451A-9344-5AB1ECE0ED89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0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73D027-989F-466C-9C19-B71E904906F0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AD01F-A491-451A-9344-5AB1ECE0ED89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85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73D027-989F-466C-9C19-B71E904906F0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AD01F-A491-451A-9344-5AB1ECE0ED89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20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73D027-989F-466C-9C19-B71E904906F0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AD01F-A491-451A-9344-5AB1ECE0ED89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40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73D027-989F-466C-9C19-B71E904906F0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AD01F-A491-451A-9344-5AB1ECE0ED89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951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73D027-989F-466C-9C19-B71E904906F0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AD01F-A491-451A-9344-5AB1ECE0ED89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470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73D027-989F-466C-9C19-B71E904906F0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AD01F-A491-451A-9344-5AB1ECE0ED89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499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6311" y="554095"/>
            <a:ext cx="8850085" cy="6303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ПРОЕКТ </a:t>
            </a:r>
            <a:endParaRPr lang="ru-RU" sz="28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О СОЗДАНИИ НА ТЕРРИТОРИИ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САХАЛИНСКОЙ ОБЛАСТИ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ФИЗКУЛЬТУРНО-СПОРТИВНЫХ КЛУБОВ ПЕДАГОГИЧЕСКИХ РАБОТНИКОВ ОБРАЗОВАТЕЛЬНЫХ ОРГАНИЗАЦИЙ</a:t>
            </a:r>
          </a:p>
          <a:p>
            <a:pPr algn="r">
              <a:spcAft>
                <a:spcPts val="0"/>
              </a:spcAft>
            </a:pP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Мошкова М.Ю.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РУМО учителей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физической культуры Сахалинской области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61" y="286700"/>
            <a:ext cx="2400300" cy="199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89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944" y="1305927"/>
            <a:ext cx="9949543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	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результате участия в мероприятиях физкультурно-спортивных клубов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увеличится двигательная активность педагогических работников, тем самым будет оказано положительное внимание на укрепление физического, психического и социального здоровья. 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Участие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педагогов в мероприятиях ФСК будет иметь воспитательный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 для подрастающего поколения, способствовать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командообразованию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сплочению коллектива, организации досуга педагогов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5479" y="1849921"/>
            <a:ext cx="94705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	МОНИТОРИНГ В ПРОЕКТЕ.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количества созданных ФСК педагогических работников ОО на муниципальном и региональном уровне;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педагогических работников, принимающих участие в мероприятиях ФСК ОО на муниципальном и региональном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12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0195" y="1668388"/>
            <a:ext cx="943791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1743075" algn="l"/>
                <a:tab pos="2495550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писок литературы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1743075" algn="l"/>
                <a:tab pos="249555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Гревцова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Е.А. КОМПЛЕКСНАЯ СОЦИАЛЬНО-ГИГИЕНИЧЕСКАЯ ОЦЕНКА УСЛОВИЙ ТРУДА И ЗДОРОВЬЯ УЧИТЕЛЕЙ ОБЩЕОБРАЗОВАТЕЛЬНЫХ ШКОЛ ЦЕНТРАЛЬНОГО ФЕДЕРАЛЬНОГО ОКРУГА РОССИЙСКОЙ ФЕДЕРАЦИИ И МЕРЫ ПО ИХ ОПТИМИЗАЦИИ. </a:t>
            </a:r>
            <a:endPara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Проничева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М.М., Булыгина В.Г., Московская М.С. СОВРЕМЕННЫЕ ИССЛЕДОВАНИЯ СИНДРОМА ЭМОЦИОНАЛЬНОГО ВЫГОРАНИЯ У СПЕЦИАЛИСТОВ ПРОФЕССИЙ СОЦИАЛЬНОЙ СФЕРЫ. 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5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9929" y="154626"/>
            <a:ext cx="11201400" cy="670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По данным исследований</a:t>
            </a:r>
            <a:r>
              <a:rPr lang="ru-RU" sz="2400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около 90 процентов российских учителей имеют проблемы со здоровьем, которые связаны с условиями труда.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только 12 процентов учителей-женщин и 26 процентов учителей-мужчин в российских школах считают себя здоровыми.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Профессию педагога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можно отнести к "группе риска" по частоте нарушений здоровья и серьезности протекающих заболеваний. Помимо большой занятости, к основным факторам, негативно влияющим на здоровье педагогов, относятся: интенсивная речевая нагрузка; нервно-психическое напряжение; напряжение органов зрения; малая двигательная нагрузка; длительное пребывание в вертикальном положении; высокая концентрация бактерий и микробов в учебных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помещениях.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Согласно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исследованию</a:t>
            </a:r>
            <a:r>
              <a:rPr lang="ru-RU" sz="2400" baseline="30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специалистов ФГБУ «НМИЦ ПН им. В.П. Сербского» Минздрава России, педагоги наряду с медицинскими работниками и работниками уголовно-исправительной сферы также входят в группу риска и по развитию синдрома эмоционального выгорания. Более того, у 60% педагогов со стажем больше 20 лет этот синдром уже сформирован.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6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6321" y="869325"/>
            <a:ext cx="9231087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 проекта.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вышеуказанными проблемами предполагаем, что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двигательная активность и приверженность к здоровому образу жизни способна решить задачи по снижению профессиональных заболеваний учителей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их профилактики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проекта.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условия для поддержки физического, психического и социального здоровья, развития двигательной активности, через организацию физкультурно-спортивных клубов (далее ФСК) педагогических работников образовательных организаций.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0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2013" y="927207"/>
            <a:ext cx="940525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проекта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 типовое положение о ФСК педагогических работников образовательных организаций Сахалинской области.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 методические рекомендации по работе ФСК педагогических работников в образовательных организациях Сахалинской области.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 положения по проведению основных мероприятий.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1743075" algn="l"/>
                <a:tab pos="2495550" algn="l"/>
              </a:tabLs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Оказать помощь в организации и проведении мероприятий по проекту на уровне образовательных организациях, муниципальных образований, региона.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406442"/>
              </p:ext>
            </p:extLst>
          </p:nvPr>
        </p:nvGraphicFramePr>
        <p:xfrm>
          <a:off x="793376" y="363079"/>
          <a:ext cx="11174505" cy="6386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916">
                  <a:extLst>
                    <a:ext uri="{9D8B030D-6E8A-4147-A177-3AD203B41FA5}">
                      <a16:colId xmlns:a16="http://schemas.microsoft.com/office/drawing/2014/main" val="1611888282"/>
                    </a:ext>
                  </a:extLst>
                </a:gridCol>
                <a:gridCol w="4344763">
                  <a:extLst>
                    <a:ext uri="{9D8B030D-6E8A-4147-A177-3AD203B41FA5}">
                      <a16:colId xmlns:a16="http://schemas.microsoft.com/office/drawing/2014/main" val="3102304257"/>
                    </a:ext>
                  </a:extLst>
                </a:gridCol>
                <a:gridCol w="1675652">
                  <a:extLst>
                    <a:ext uri="{9D8B030D-6E8A-4147-A177-3AD203B41FA5}">
                      <a16:colId xmlns:a16="http://schemas.microsoft.com/office/drawing/2014/main" val="246550544"/>
                    </a:ext>
                  </a:extLst>
                </a:gridCol>
                <a:gridCol w="4943174">
                  <a:extLst>
                    <a:ext uri="{9D8B030D-6E8A-4147-A177-3AD203B41FA5}">
                      <a16:colId xmlns:a16="http://schemas.microsoft.com/office/drawing/2014/main" val="1317612610"/>
                    </a:ext>
                  </a:extLst>
                </a:gridCol>
              </a:tblGrid>
              <a:tr h="323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кадровое обеспечение (исполнитель)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3718323442"/>
                  </a:ext>
                </a:extLst>
              </a:tr>
              <a:tr h="32376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808157"/>
                  </a:ext>
                </a:extLst>
              </a:tr>
              <a:tr h="1036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рабочей группы и оргкомитета реализации проекта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 г.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образования Сахалинской области,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ГАОУ ДПО ИРОСО, РОО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«Олимпийский совет Сахалинской области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РУМО учителей ФК Сахалинской области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extLst>
                  <a:ext uri="{0D108BD9-81ED-4DB2-BD59-A6C34878D82A}">
                    <a16:rowId xmlns:a16="http://schemas.microsoft.com/office/drawing/2014/main" val="1561732402"/>
                  </a:ext>
                </a:extLst>
              </a:tr>
              <a:tr h="518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типового положения ФСК педагогических работников ОО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 г.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группа проекта (приложение №1.)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extLst>
                  <a:ext uri="{0D108BD9-81ED-4DB2-BD59-A6C34878D82A}">
                    <a16:rowId xmlns:a16="http://schemas.microsoft.com/office/drawing/2014/main" val="3214403953"/>
                  </a:ext>
                </a:extLst>
              </a:tr>
              <a:tr h="777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нормативных документов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образования Сахалинской области,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ГАОУ ДПО ИРОСО, РОО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«Олимпийский совет Сахалинской области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extLst>
                  <a:ext uri="{0D108BD9-81ED-4DB2-BD59-A6C34878D82A}">
                    <a16:rowId xmlns:a16="http://schemas.microsoft.com/office/drawing/2014/main" val="1443333544"/>
                  </a:ext>
                </a:extLst>
              </a:tr>
              <a:tr h="518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положения по проведению региональных мероприятий проекта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Оргкомитет реализации проекта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extLst>
                  <a:ext uri="{0D108BD9-81ED-4DB2-BD59-A6C34878D82A}">
                    <a16:rowId xmlns:a16="http://schemas.microsoft.com/office/drawing/2014/main" val="2592701949"/>
                  </a:ext>
                </a:extLst>
              </a:tr>
              <a:tr h="357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бренд бука проекта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образования Сахалинской области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extLst>
                  <a:ext uri="{0D108BD9-81ED-4DB2-BD59-A6C34878D82A}">
                    <a16:rowId xmlns:a16="http://schemas.microsoft.com/office/drawing/2014/main" val="3499525033"/>
                  </a:ext>
                </a:extLst>
              </a:tr>
              <a:tr h="777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методических рекомендаций по работе ФСК педагогических работников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течении реализации проекта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группа проекта, ГАОУ ДПО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ИРОСО им. Заслуженного учителя РФ В.Д. Гуревича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extLst>
                  <a:ext uri="{0D108BD9-81ED-4DB2-BD59-A6C34878D82A}">
                    <a16:rowId xmlns:a16="http://schemas.microsoft.com/office/drawing/2014/main" val="1375792732"/>
                  </a:ext>
                </a:extLst>
              </a:tr>
              <a:tr h="777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мероприятий проекта на региональном уровне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течении реализации проекта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Оргкомитеты реализации проекта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extLst>
                  <a:ext uri="{0D108BD9-81ED-4DB2-BD59-A6C34878D82A}">
                    <a16:rowId xmlns:a16="http://schemas.microsoft.com/office/drawing/2014/main" val="787338671"/>
                  </a:ext>
                </a:extLst>
              </a:tr>
              <a:tr h="400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мониторинга проекта в Сахалинской области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 г.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образования Сахалинской области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 anchor="ctr"/>
                </a:tc>
                <a:extLst>
                  <a:ext uri="{0D108BD9-81ED-4DB2-BD59-A6C34878D82A}">
                    <a16:rowId xmlns:a16="http://schemas.microsoft.com/office/drawing/2014/main" val="121355392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94030" y="90274"/>
            <a:ext cx="346242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ПРОЕКТА 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121265"/>
              </p:ext>
            </p:extLst>
          </p:nvPr>
        </p:nvGraphicFramePr>
        <p:xfrm>
          <a:off x="1035424" y="444936"/>
          <a:ext cx="10797988" cy="525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593">
                  <a:extLst>
                    <a:ext uri="{9D8B030D-6E8A-4147-A177-3AD203B41FA5}">
                      <a16:colId xmlns:a16="http://schemas.microsoft.com/office/drawing/2014/main" val="3721644800"/>
                    </a:ext>
                  </a:extLst>
                </a:gridCol>
                <a:gridCol w="4639341">
                  <a:extLst>
                    <a:ext uri="{9D8B030D-6E8A-4147-A177-3AD203B41FA5}">
                      <a16:colId xmlns:a16="http://schemas.microsoft.com/office/drawing/2014/main" val="3083882809"/>
                    </a:ext>
                  </a:extLst>
                </a:gridCol>
                <a:gridCol w="1968358">
                  <a:extLst>
                    <a:ext uri="{9D8B030D-6E8A-4147-A177-3AD203B41FA5}">
                      <a16:colId xmlns:a16="http://schemas.microsoft.com/office/drawing/2014/main" val="3954684271"/>
                    </a:ext>
                  </a:extLst>
                </a:gridCol>
                <a:gridCol w="3992696">
                  <a:extLst>
                    <a:ext uri="{9D8B030D-6E8A-4147-A177-3AD203B41FA5}">
                      <a16:colId xmlns:a16="http://schemas.microsoft.com/office/drawing/2014/main" val="4211514160"/>
                    </a:ext>
                  </a:extLst>
                </a:gridCol>
              </a:tblGrid>
              <a:tr h="20228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уровень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342009"/>
                  </a:ext>
                </a:extLst>
              </a:tr>
              <a:tr h="404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 проекта среди педагогических работников ОО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Департамента (отдела) образования,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РУМО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учителей ФК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extLst>
                  <a:ext uri="{0D108BD9-81ED-4DB2-BD59-A6C34878D82A}">
                    <a16:rowId xmlns:a16="http://schemas.microsoft.com/office/drawing/2014/main" val="651179627"/>
                  </a:ext>
                </a:extLst>
              </a:tr>
              <a:tr h="606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Методическая помощь и содействие организации ФСК в ОО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течении реализации проекта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Департамента (отдел) образования,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РУМО учителей ФК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extLst>
                  <a:ext uri="{0D108BD9-81ED-4DB2-BD59-A6C34878D82A}">
                    <a16:rowId xmlns:a16="http://schemas.microsoft.com/office/drawing/2014/main" val="14937138"/>
                  </a:ext>
                </a:extLst>
              </a:tr>
              <a:tr h="404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рабочей группы и оргкомитета реализации мероприятий проект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Департамента (отдел) образования,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РУМО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учителей ФК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extLst>
                  <a:ext uri="{0D108BD9-81ED-4DB2-BD59-A6C34878D82A}">
                    <a16:rowId xmlns:a16="http://schemas.microsoft.com/office/drawing/2014/main" val="1769341626"/>
                  </a:ext>
                </a:extLst>
              </a:tr>
              <a:tr h="202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положений о проведении мероприятий проекта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Оргкомитет реализации проекта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extLst>
                  <a:ext uri="{0D108BD9-81ED-4DB2-BD59-A6C34878D82A}">
                    <a16:rowId xmlns:a16="http://schemas.microsoft.com/office/drawing/2014/main" val="121787134"/>
                  </a:ext>
                </a:extLst>
              </a:tr>
              <a:tr h="606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мероприятий проекта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течении реализации проекта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Оргкомитет реализации проекта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extLst>
                  <a:ext uri="{0D108BD9-81ED-4DB2-BD59-A6C34878D82A}">
                    <a16:rowId xmlns:a16="http://schemas.microsoft.com/office/drawing/2014/main" val="292319760"/>
                  </a:ext>
                </a:extLst>
              </a:tr>
              <a:tr h="202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мониторинга проекта в муниципальном образовании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Департамент (отдел) образования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extLst>
                  <a:ext uri="{0D108BD9-81ED-4DB2-BD59-A6C34878D82A}">
                    <a16:rowId xmlns:a16="http://schemas.microsoft.com/office/drawing/2014/main" val="1529310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91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810548"/>
              </p:ext>
            </p:extLst>
          </p:nvPr>
        </p:nvGraphicFramePr>
        <p:xfrm>
          <a:off x="954740" y="605119"/>
          <a:ext cx="10878031" cy="5628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057">
                  <a:extLst>
                    <a:ext uri="{9D8B030D-6E8A-4147-A177-3AD203B41FA5}">
                      <a16:colId xmlns:a16="http://schemas.microsoft.com/office/drawing/2014/main" val="1391907313"/>
                    </a:ext>
                  </a:extLst>
                </a:gridCol>
                <a:gridCol w="5119632">
                  <a:extLst>
                    <a:ext uri="{9D8B030D-6E8A-4147-A177-3AD203B41FA5}">
                      <a16:colId xmlns:a16="http://schemas.microsoft.com/office/drawing/2014/main" val="1281778716"/>
                    </a:ext>
                  </a:extLst>
                </a:gridCol>
                <a:gridCol w="1720036">
                  <a:extLst>
                    <a:ext uri="{9D8B030D-6E8A-4147-A177-3AD203B41FA5}">
                      <a16:colId xmlns:a16="http://schemas.microsoft.com/office/drawing/2014/main" val="2692563657"/>
                    </a:ext>
                  </a:extLst>
                </a:gridCol>
                <a:gridCol w="3839306">
                  <a:extLst>
                    <a:ext uri="{9D8B030D-6E8A-4147-A177-3AD203B41FA5}">
                      <a16:colId xmlns:a16="http://schemas.microsoft.com/office/drawing/2014/main" val="1241458560"/>
                    </a:ext>
                  </a:extLst>
                </a:gridCol>
              </a:tblGrid>
              <a:tr h="42759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образовательных организаций.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98089"/>
                  </a:ext>
                </a:extLst>
              </a:tr>
              <a:tr h="464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ФСК педагогических работников ОО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 г.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ОО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extLst>
                  <a:ext uri="{0D108BD9-81ED-4DB2-BD59-A6C34878D82A}">
                    <a16:rowId xmlns:a16="http://schemas.microsoft.com/office/drawing/2014/main" val="277786620"/>
                  </a:ext>
                </a:extLst>
              </a:tr>
              <a:tr h="892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плана работы ФСК педагогических работников ОО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2013 г.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Рук. ФСК, Совет ФСК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extLst>
                  <a:ext uri="{0D108BD9-81ED-4DB2-BD59-A6C34878D82A}">
                    <a16:rowId xmlns:a16="http://schemas.microsoft.com/office/drawing/2014/main" val="120331929"/>
                  </a:ext>
                </a:extLst>
              </a:tr>
              <a:tr h="135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плана работы ФСК педагогических работников ОО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течении реализации проекта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Рук. ОО, Рук. ФСК, Совет ФСК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extLst>
                  <a:ext uri="{0D108BD9-81ED-4DB2-BD59-A6C34878D82A}">
                    <a16:rowId xmlns:a16="http://schemas.microsoft.com/office/drawing/2014/main" val="1350453270"/>
                  </a:ext>
                </a:extLst>
              </a:tr>
              <a:tr h="135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муниципальных и региональных мероприятиях проекта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течении реализации проекта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Рук. ОО, Рук. ФСК, Совет ФСК, Члены ФСК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extLst>
                  <a:ext uri="{0D108BD9-81ED-4DB2-BD59-A6C34878D82A}">
                    <a16:rowId xmlns:a16="http://schemas.microsoft.com/office/drawing/2014/main" val="1302724511"/>
                  </a:ext>
                </a:extLst>
              </a:tr>
              <a:tr h="892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материала для мониторинга реализации проекта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Рук.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61" marR="65961" marT="0" marB="0" anchor="ctr"/>
                </a:tc>
                <a:extLst>
                  <a:ext uri="{0D108BD9-81ED-4DB2-BD59-A6C34878D82A}">
                    <a16:rowId xmlns:a16="http://schemas.microsoft.com/office/drawing/2014/main" val="3335070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96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1212" y="952398"/>
            <a:ext cx="9884229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lnSpc>
                <a:spcPct val="115000"/>
              </a:lnSpc>
              <a:spcAft>
                <a:spcPts val="0"/>
              </a:spcAft>
              <a:buAutoNum type="romanUcPeriod" startAt="2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МАТЕРИАЛЬНО-ТЕХНИЧЕСКОЕ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ФИНАНСОВОЕ ОБЕСПЕЧЕНИЕ.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проекта используется оборудование, инвентарь и спортивная инфраструктура ОО, муниципальных образований Сахалинской области, региона.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Финансовое обеспечение реализации проекта на разных уровнях: 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бюджеты образовательных организаций;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муниципальные органы, осуществляющие управление в сфере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образования; 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Министерство образования Сахалинской области.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 быть привлечены иные допустимые средства (инвесторы, спонсоры проекта)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4269" y="1282850"/>
            <a:ext cx="106532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	ПОКАЗАТЕЛИ ЭФФЕКТИВНОСТИ ПРОЕКТА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Создание постоянно действующих ФСК педагогических работников.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Повышение числа активно занимающихся в ФСК педагогических работников.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Повышение качества и количества мероприятий физкультурно-спортивной направленности для педагогических работников.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Методические разработки сценариев спортивных праздников, мероприятий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58</TotalTime>
  <Words>638</Words>
  <Application>Microsoft Office PowerPoint</Application>
  <PresentationFormat>Широкоэкранный</PresentationFormat>
  <Paragraphs>131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Times New Roman</vt:lpstr>
      <vt:lpstr>Trebuchet MS</vt:lpstr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9</cp:revision>
  <dcterms:created xsi:type="dcterms:W3CDTF">2023-09-09T07:31:44Z</dcterms:created>
  <dcterms:modified xsi:type="dcterms:W3CDTF">2023-10-24T22:51:33Z</dcterms:modified>
</cp:coreProperties>
</file>