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4" r:id="rId4"/>
    <p:sldId id="272" r:id="rId5"/>
    <p:sldId id="257" r:id="rId6"/>
    <p:sldId id="267" r:id="rId7"/>
    <p:sldId id="260" r:id="rId8"/>
    <p:sldId id="261" r:id="rId9"/>
    <p:sldId id="271" r:id="rId10"/>
    <p:sldId id="262" r:id="rId11"/>
    <p:sldId id="263" r:id="rId12"/>
    <p:sldId id="268" r:id="rId13"/>
    <p:sldId id="258" r:id="rId14"/>
    <p:sldId id="259" r:id="rId15"/>
    <p:sldId id="273" r:id="rId16"/>
    <p:sldId id="265" r:id="rId17"/>
    <p:sldId id="269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5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1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5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7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4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1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4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6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2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7CF8-9CC2-4584-8A3E-23BACD565FB1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DCD18-7902-4A79-A7AF-EFC00BBC47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7553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" TargetMode="External"/><Relationship Id="rId7" Type="http://schemas.openxmlformats.org/officeDocument/2006/relationships/hyperlink" Target="https://znaytovar.ru/gost/2/SP_311152006_Otkrytye_ploskost.html" TargetMode="External"/><Relationship Id="rId2" Type="http://schemas.openxmlformats.org/officeDocument/2006/relationships/hyperlink" Target="http://www.fspdv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vetoch-dv.ru/" TargetMode="External"/><Relationship Id="rId5" Type="http://schemas.openxmlformats.org/officeDocument/2006/relationships/hyperlink" Target="http://www.rskprof.ru/" TargetMode="External"/><Relationship Id="rId4" Type="http://schemas.openxmlformats.org/officeDocument/2006/relationships/hyperlink" Target="https://roman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ПРОЕКТ СПОРТИВНОГО КОМПЛЕКСА</a:t>
            </a:r>
            <a:br>
              <a:rPr lang="ru-RU" dirty="0" smtClean="0">
                <a:latin typeface="Impact" panose="020B0806030902050204" pitchFamily="34" charset="0"/>
              </a:rPr>
            </a:br>
            <a:r>
              <a:rPr lang="ru-RU" dirty="0" smtClean="0">
                <a:latin typeface="Impact" panose="020B0806030902050204" pitchFamily="34" charset="0"/>
              </a:rPr>
              <a:t> МАОУ ЛИЦЕЙ №1 Г. ЮЖНО-САХАЛИНСКА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657" y="3918857"/>
            <a:ext cx="3771900" cy="24384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Исполнители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:</a:t>
            </a:r>
          </a:p>
          <a:p>
            <a:r>
              <a:rPr lang="ru-RU" sz="2000" dirty="0" err="1">
                <a:solidFill>
                  <a:srgbClr val="0070C0"/>
                </a:solidFill>
                <a:latin typeface="Impact" panose="020B0806030902050204" pitchFamily="34" charset="0"/>
              </a:rPr>
              <a:t>Титяков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 Борис 5б класс</a:t>
            </a:r>
          </a:p>
          <a:p>
            <a:r>
              <a:rPr lang="ru-RU" sz="2000" dirty="0" err="1">
                <a:solidFill>
                  <a:srgbClr val="0070C0"/>
                </a:solidFill>
                <a:latin typeface="Impact" panose="020B0806030902050204" pitchFamily="34" charset="0"/>
              </a:rPr>
              <a:t>Шейкин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 Роман 5б класс</a:t>
            </a:r>
          </a:p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Ким Александр 5б класс</a:t>
            </a:r>
          </a:p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Кон Роман 5б класс</a:t>
            </a:r>
          </a:p>
          <a:p>
            <a:endParaRPr lang="ru-RU" sz="20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Руководитель:</a:t>
            </a:r>
          </a:p>
          <a:p>
            <a:r>
              <a:rPr lang="ru-RU" sz="2000" dirty="0" err="1">
                <a:solidFill>
                  <a:srgbClr val="0070C0"/>
                </a:solidFill>
                <a:latin typeface="Impact" panose="020B0806030902050204" pitchFamily="34" charset="0"/>
              </a:rPr>
              <a:t>М.Ю.Мошкова</a:t>
            </a:r>
            <a:endParaRPr lang="ru-RU" sz="20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endParaRPr lang="ru-RU" sz="2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943" y="250372"/>
            <a:ext cx="10391749" cy="6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69" y="219511"/>
            <a:ext cx="10088746" cy="63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0998" y="331673"/>
            <a:ext cx="11517088" cy="5252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Impact" pitchFamily="34" charset="0"/>
                <a:ea typeface="Calibri"/>
                <a:cs typeface="Times New Roman" pitchFamily="18" charset="0"/>
              </a:rPr>
              <a:t>Физкультурно-спортивный комплекс ФОК </a:t>
            </a:r>
            <a:endParaRPr lang="ru-RU" sz="2800" dirty="0" smtClean="0">
              <a:latin typeface="Impact" pitchFamily="34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dirty="0" smtClean="0">
                <a:latin typeface="Impact" pitchFamily="34" charset="0"/>
                <a:ea typeface="Calibri"/>
                <a:cs typeface="Times New Roman" pitchFamily="18" charset="0"/>
              </a:rPr>
              <a:t>(</a:t>
            </a:r>
            <a:r>
              <a:rPr lang="ru-RU" sz="2800" dirty="0">
                <a:latin typeface="Impact" pitchFamily="34" charset="0"/>
                <a:ea typeface="Calibri"/>
                <a:cs typeface="Times New Roman" pitchFamily="18" charset="0"/>
              </a:rPr>
              <a:t>многофункциональный спортивный зал).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Здание спортивного сооружения возводится на основе быстровозводимой двухслойной арочной металлоконструкции с подключением тепла, электроэнергии и принудительной вентиляции. Это обеспечивает с одной стороны всесезонную комфортную эксплуатацию здания, с другой значительную экономию средств на строительство.</a:t>
            </a:r>
          </a:p>
          <a:p>
            <a:pPr indent="449580" algn="just">
              <a:spcAft>
                <a:spcPts val="0"/>
              </a:spcAft>
            </a:pP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Преимущество: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мало затратное строительство;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сооружение возводится в кратчайшие сроки;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- сооружение безопасно при эксплуатации (выдерживает снеговые и ветровые нагрузки, включая 6-ю снеговую и соответствующую ветровую зоны включительно):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сооружение мало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затратно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при дальнейшей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13530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lum contrast="-40000"/>
          </a:blip>
          <a:srcRect r="3600" b="2880"/>
          <a:stretch/>
        </p:blipFill>
        <p:spPr>
          <a:xfrm>
            <a:off x="179690" y="723699"/>
            <a:ext cx="6144911" cy="5862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918" y="158821"/>
            <a:ext cx="1118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Проект размещения объектов спортивного комплекса МАОУ Лицей №1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6114" y="1063510"/>
            <a:ext cx="56170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Мы сделали макеты плоскостных спортивных сооружений, площадки для уличных тренажеров, многофункционального спортивного зала, беговой дорожки в масштабе 1: 10. Далее с учетом требований по технике безопасности, строительными, санитарными нормами и правилами расположили эти спортивные объекты на предполагаемой общей площади спортивного </a:t>
            </a:r>
            <a:r>
              <a:rPr lang="ru-RU" sz="2400" dirty="0" smtClean="0">
                <a:latin typeface="Times New Roman"/>
                <a:ea typeface="Times New Roman"/>
              </a:rPr>
              <a:t>комплекса. Все объекты и сооружения привязали к предполагаемой спортивной зоне.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04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69418"/>
              </p:ext>
            </p:extLst>
          </p:nvPr>
        </p:nvGraphicFramePr>
        <p:xfrm>
          <a:off x="829154" y="421479"/>
          <a:ext cx="10903300" cy="5870262"/>
        </p:xfrm>
        <a:graphic>
          <a:graphicData uri="http://schemas.openxmlformats.org/drawingml/2006/table">
            <a:tbl>
              <a:tblPr firstRow="1" firstCol="1" bandRow="1"/>
              <a:tblGrid>
                <a:gridCol w="604691">
                  <a:extLst>
                    <a:ext uri="{9D8B030D-6E8A-4147-A177-3AD203B41FA5}">
                      <a16:colId xmlns:a16="http://schemas.microsoft.com/office/drawing/2014/main" val="1394080831"/>
                    </a:ext>
                  </a:extLst>
                </a:gridCol>
                <a:gridCol w="8512013">
                  <a:extLst>
                    <a:ext uri="{9D8B030D-6E8A-4147-A177-3AD203B41FA5}">
                      <a16:colId xmlns:a16="http://schemas.microsoft.com/office/drawing/2014/main" val="148000431"/>
                    </a:ext>
                  </a:extLst>
                </a:gridCol>
                <a:gridCol w="1786596">
                  <a:extLst>
                    <a:ext uri="{9D8B030D-6E8A-4147-A177-3AD203B41FA5}">
                      <a16:colId xmlns:a16="http://schemas.microsoft.com/office/drawing/2014/main" val="1996581534"/>
                    </a:ext>
                  </a:extLst>
                </a:gridCol>
              </a:tblGrid>
              <a:tr h="665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и оборудование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(руб.)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87142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Мини-футбол (оборудование)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98992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 (оборудование)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163274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Баскетбол (оборудование)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45 900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499438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Уличные тренажеры с навесом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468 236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964691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Трибуны для зрителей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х 20 000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20601"/>
                  </a:ext>
                </a:extLst>
              </a:tr>
              <a:tr h="6652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Многофункциональный спортивный зал 740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(строительство и материалы)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7 400 000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203505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Универсальная спортивная площадка (покрытие и укладка) 1000 кв.м.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4 532 346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421367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площадка для баскетбола (покрытие и укладка)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2 855 160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16580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площадка для волейбола (покрытие и укладка)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1 631 520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923207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Легкоатлетическая дорожка 300м х 3 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2 001 303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746335"/>
                  </a:ext>
                </a:extLst>
              </a:tr>
              <a:tr h="3242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19 030 165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7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371" y="633363"/>
            <a:ext cx="11059886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75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Результаты исследования.</a:t>
            </a:r>
            <a:endParaRPr lang="ru-RU" sz="2400" dirty="0">
              <a:ea typeface="Calibri"/>
              <a:cs typeface="Times New Roman"/>
            </a:endParaRPr>
          </a:p>
          <a:p>
            <a:pPr indent="285750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результате проведенного исследования: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вычислили общую площадь для спортивного комплекса, которая составила 11 591.6 кв. м.;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сделан подбор спортивного оборудования, плоскостных спортивных площадок, многофункционального спортивного зала, современного высокотехнологичного покрытия; 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разработан проект спортивного комплекса с привязкой к существующей площади;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выполнены необходимые расчеты стоимости оборудования, материалов и строительства, что составляет примерно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19 030 165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рублей.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2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5170" y="463061"/>
            <a:ext cx="106135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750"/>
              </a:spcAft>
            </a:pPr>
            <a:r>
              <a:rPr lang="ru-RU" sz="2400" b="1" dirty="0">
                <a:latin typeface="Arial Black" pitchFamily="34" charset="0"/>
                <a:ea typeface="Times New Roman"/>
                <a:cs typeface="Times New Roman"/>
              </a:rPr>
              <a:t>Выводы.</a:t>
            </a:r>
            <a:endParaRPr lang="ru-RU" sz="2400" dirty="0">
              <a:latin typeface="Arial Black" pitchFamily="34" charset="0"/>
              <a:ea typeface="Calibri"/>
              <a:cs typeface="Times New Roman"/>
            </a:endParaRPr>
          </a:p>
          <a:p>
            <a:pPr marL="285750">
              <a:spcAft>
                <a:spcPts val="75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На основе проведенного исследования можно сделать следующие выводы.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Спортивный комплекс может быть построен на территории школьного стадиона и прилегающей к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ней неиспользуемой территории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Министерства обороны РФ. Данная площадь позволяет разместить весь спортивный комплекс. 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2. Экономические расчеты, выполненные нами (приблизительно) показывают значительную сумму затрат необходимую для проведения строительных работ и приобретения оборудования. Но в свете осуществления приоритетных программ, если будут привлечены государственные средства, средства инвесторов и спонсоров, спортивный комплекс может быть построен и реально.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42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6686" y="556613"/>
            <a:ext cx="104176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ctr">
              <a:spcAft>
                <a:spcPts val="750"/>
              </a:spcAft>
            </a:pPr>
            <a:r>
              <a:rPr lang="ru-RU" sz="2400" dirty="0">
                <a:latin typeface="Arial Black" pitchFamily="34" charset="0"/>
                <a:ea typeface="Times New Roman"/>
                <a:cs typeface="Times New Roman"/>
              </a:rPr>
              <a:t>После строительства спортивного комплекса ожидаются следующие социальные и экономические выгоды:</a:t>
            </a:r>
            <a:endParaRPr lang="ru-RU" sz="24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1. В учебном процессе:</a:t>
            </a:r>
            <a:endParaRPr lang="ru-RU" sz="2400" b="1" i="1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возможность занятий на новых современных спортивных площадках вызовет дополнительный интерес у детей к урокам физической культуры;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наличие разно-профильных площадок позволит значительно расширить и разнообразить формы занятий физкультурой.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2. Внеурочная и внеклассная деятельность:</a:t>
            </a:r>
            <a:endParaRPr lang="ru-RU" sz="2400" b="1" i="1" dirty="0" smtClean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организация факультативных занятий и школьных секций по различным видам спорта;</a:t>
            </a:r>
            <a:endParaRPr lang="ru-RU" sz="2400" dirty="0" smtClean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проведение соревнований, спортивных праздников и фестивалей поддержит интерес детей к занятиям физической культурой и в свободное от учебы время, отвлекая от негативных увлечений.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9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370" y="680038"/>
            <a:ext cx="748937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Список литературы.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2800" u="sng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http://</a:t>
            </a:r>
            <a:r>
              <a:rPr lang="ru-RU" sz="2800" u="sng" dirty="0" smtClean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2"/>
              </a:rPr>
              <a:t>www.fspdv.ru</a:t>
            </a:r>
            <a:endParaRPr lang="ru-RU" sz="2800" u="sng" dirty="0" smtClean="0">
              <a:solidFill>
                <a:srgbClr val="0563C1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3"/>
              </a:rPr>
              <a:t>https://view.officeapps.live.com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u="sng" dirty="0" smtClean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https</a:t>
            </a:r>
            <a:r>
              <a:rPr lang="ru-RU" sz="2800" u="sng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4"/>
              </a:rPr>
              <a:t>://</a:t>
            </a:r>
            <a:r>
              <a:rPr lang="ru-RU" sz="2800" u="sng" dirty="0" smtClean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hlinkClick r:id="rId4"/>
              </a:rPr>
              <a:t>romana.ru</a:t>
            </a:r>
            <a:endParaRPr lang="ru-RU" sz="2800" u="sng" dirty="0" smtClean="0">
              <a:solidFill>
                <a:srgbClr val="0563C1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u="sng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5"/>
              </a:rPr>
              <a:t>http://www.rskprof.ru</a:t>
            </a:r>
            <a:endParaRPr lang="ru-RU" sz="200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u="sng" dirty="0" smtClean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6"/>
              </a:rPr>
              <a:t>http</a:t>
            </a:r>
            <a:r>
              <a:rPr lang="ru-RU" sz="2800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6"/>
              </a:rPr>
              <a:t>://svetoch-dv.ru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ОТКРЫТЫЕ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ПЛОСКОСТНЫЕ ФИЗКУЛЬТУРНО-СПОРТИВНЫЕ СООРУЖЕНИЯ СП 31-115-2006 </a:t>
            </a:r>
            <a:r>
              <a:rPr lang="ru-RU" u="sng" dirty="0">
                <a:solidFill>
                  <a:srgbClr val="337AB7"/>
                </a:solidFill>
                <a:latin typeface="Helvetica"/>
                <a:ea typeface="Times New Roman"/>
                <a:hlinkClick r:id="rId7"/>
              </a:rPr>
              <a:t>https://znaytovar.ru/gost/2/SP_311152006_Otkrytye_ploskost.html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53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542" y="168813"/>
            <a:ext cx="120794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нашей работы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создание проекта спортивного комплекса МАОУ Лицей №1 на основе математических расчетов.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Разработать проект спортивного комплекса на основе существующей планировки школьного стадиона и прилегающей неиспользуемой территории Министерства обороны РФ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Выполнить необходимые расчеты для определения конечной стоимости проекта, используя выбранное спортивное оборудование и современное высокотехнологичное покрытие для спортивных площадок.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Изучение схемы земельного участка, рельефа местности.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Обработка статистических данных.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Работа с различными источниками информации.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Расчеты.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Ожидаемые результаты: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 результате мы планируем создать макет спортивного комплекса с математическим расчетом её стоимости.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Обратившись за помощью к учителю и родителям, спроектировать спортивные объекты.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Предоставить расчеты и проект администрации города и области для воплощения в жизнь.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58" y="252340"/>
            <a:ext cx="5467771" cy="646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76256" y="427585"/>
            <a:ext cx="5987143" cy="611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Мы измерили участок школы, выделенный под спортивную зону и определили ее площадь. Она составила 2978 кв. м. Проведя анализ плана земельного участка, выделенного под школьный стадион и сравнив его размеры со стандартными размерами спортивных площадок, мы сделали вывод, что на этом участке невозможно разместить необходимые спортивные объекты для выполнения учебной программы по физической культуры и внеурочной деятельности. Также для того, чтобы выполнять в полном объеме образовательную программу по предмету необходим еще один спортивный зал, т.к. в настоящее время 1 урок в неделю в каждом классе проходит в приспособленном подвальном помещении, что противоречит санитарным правилам и нормам.</a:t>
            </a:r>
            <a:endParaRPr lang="ru-RU" dirty="0">
              <a:ea typeface="Calibri"/>
              <a:cs typeface="Times New Roman"/>
            </a:endParaRPr>
          </a:p>
          <a:p>
            <a:pPr indent="449580"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Прилегающая неиспользуемая территория, принадлежащая Министерству обороны РФ, к школьной спортивной зоне также были нами измерены и определена ее площадь. Она составила 8613.6 кв. м.</a:t>
            </a:r>
            <a:endParaRPr lang="ru-RU" dirty="0">
              <a:ea typeface="Calibri"/>
              <a:cs typeface="Times New Roman"/>
            </a:endParaRPr>
          </a:p>
          <a:p>
            <a:pPr indent="449580">
              <a:spcAft>
                <a:spcPts val="7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Далее мы сделали макет общей площади для проектирования спортивного комплекса 1: 10.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428179"/>
            <a:ext cx="11059886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75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Общая площадь с прилегающей территорией составила </a:t>
            </a: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indent="449580" algn="ctr">
              <a:spcAft>
                <a:spcPts val="75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11591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кв. м, что позволит разместить на ней:</a:t>
            </a:r>
            <a:endParaRPr lang="ru-RU" sz="2800" b="1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универсальную спортивную площадку (1000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волейбольную площадку 24х15 (360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баскетбольную площадку 35х18 (630 кв. м);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трибуны для зрителей;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площадку для общефизической подготовки (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воркаут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 (225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комплекс уличных тренажеров (400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многофункциональный спортивный зал (1000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легкоатлетическую дорожку (900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кв.м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- прыжковую яму с дорожкой для разбега;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23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5" y="2122717"/>
            <a:ext cx="8761327" cy="47352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4287" y="273411"/>
            <a:ext cx="1140822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Универсальные игровые площадки - комбинированные игровые поля (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</a:rPr>
              <a:t>мультиспортивные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) с разметкой и оборудованием для нескольких видов спорта. </a:t>
            </a:r>
            <a:endParaRPr lang="ru-RU" sz="2400" b="1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Было выбрано бесшовное водопроницаемое покрытие «</a:t>
            </a:r>
            <a:r>
              <a:rPr lang="ru-RU" dirty="0" err="1">
                <a:latin typeface="Times New Roman"/>
                <a:ea typeface="Times New Roman"/>
              </a:rPr>
              <a:t>Sportler</a:t>
            </a:r>
            <a:r>
              <a:rPr lang="ru-RU" dirty="0">
                <a:latin typeface="Times New Roman"/>
                <a:ea typeface="Times New Roman"/>
              </a:rPr>
              <a:t>» специально разработано для игровых площадок, предназначенных для массовых занятий спортом. Используемые покрытия и оборудования устойчивы к различным погодным условиям и нагрузкам. Благодаря широкому диапазону используемых материалов и цветовых решений, создаются оптимальные условия для проведения игр и соревнований различного уровня.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74" y="2471055"/>
            <a:ext cx="7911497" cy="42454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" y="122238"/>
            <a:ext cx="5515729" cy="37313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886200"/>
            <a:ext cx="3983186" cy="283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3857" y="16273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Данное покрытие изготавливается производственно строительной компанией «Фабрика Современных Покрытий», которая организованна в 2009 году в городе Благовещенске. Сейчас эта компания переехала в г. Хабаровск.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800" y="315794"/>
            <a:ext cx="7754735" cy="2005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799" y="2321170"/>
            <a:ext cx="7754735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8" y="576774"/>
            <a:ext cx="11605846" cy="41802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2872" y="4757057"/>
            <a:ext cx="8613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Выбран комплекс тренажеров, предлагаемый 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ЗАО </a:t>
            </a:r>
            <a:r>
              <a:rPr lang="ru-RU" sz="2400" dirty="0">
                <a:latin typeface="Times New Roman"/>
                <a:ea typeface="Times New Roman"/>
              </a:rPr>
              <a:t>“Завод игрового спортивного оборудования”, ROMANA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15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41" y="1447292"/>
            <a:ext cx="8569525" cy="50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2628" y="513703"/>
            <a:ext cx="10646229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Многофункциональный зал для общеобразовательных учреждений.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Выполняет компания ООО «СВЕТОЧ» г.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Владивосток.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01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976</Words>
  <Application>Microsoft Office PowerPoint</Application>
  <PresentationFormat>Широкоэкранный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Helvetica</vt:lpstr>
      <vt:lpstr>Impact</vt:lpstr>
      <vt:lpstr>Times New Roman</vt:lpstr>
      <vt:lpstr>La mente</vt:lpstr>
      <vt:lpstr>ПРОЕКТ СПОРТИВНОГО КОМПЛЕКСА  МАОУ ЛИЦЕЙ №1 Г. ЮЖНО-САХАЛИНСКА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СПОРТИВНОГО КОМПЛЕКСА  МАОУ ЛИЦЕЙ №1 Г. ЮЖНО-САХАЛИНСКА</dc:title>
  <dc:creator>Марина</dc:creator>
  <cp:lastModifiedBy>Марина</cp:lastModifiedBy>
  <cp:revision>12</cp:revision>
  <dcterms:created xsi:type="dcterms:W3CDTF">2017-05-10T11:41:52Z</dcterms:created>
  <dcterms:modified xsi:type="dcterms:W3CDTF">2017-05-11T10:08:25Z</dcterms:modified>
</cp:coreProperties>
</file>