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5" r:id="rId8"/>
    <p:sldId id="262" r:id="rId9"/>
    <p:sldId id="263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B3FB"/>
    <a:srgbClr val="F9A291"/>
    <a:srgbClr val="FED3CE"/>
    <a:srgbClr val="CCFF99"/>
    <a:srgbClr val="CCFF66"/>
    <a:srgbClr val="99FF66"/>
    <a:srgbClr val="B7FFFF"/>
    <a:srgbClr val="66FFFF"/>
    <a:srgbClr val="FF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30.08.2017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6052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30.08.2017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4869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30.08.2017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9123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30.08.2017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9129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30.08.2017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294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30.08.2017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53475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30.08.2017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6082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30.08.2017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11706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30.08.2017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47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30.08.2017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9404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30.08.2017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357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30.08.2017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8914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30.08.2017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2915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30.08.2017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5234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30.08.2017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612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30.08.2017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9040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30.08.2017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3622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2CECA7-BF23-442B-BFB3-672D665DFAFE}" type="datetimeFigureOut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30.08.2017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73A99C-5EBD-474C-ADAF-E3C0AD36FF1D}" type="slidenum">
              <a:rPr kumimoji="0" lang="ru-RU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5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3322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olymp.apkpro.ru/mm/mpp/fk.php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3488" y="824248"/>
            <a:ext cx="11565228" cy="4301543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4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     </a:t>
            </a:r>
            <a:r>
              <a:rPr lang="ru-RU" sz="4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     МЕТОДИЧЕСКОЕ </a:t>
            </a:r>
            <a:r>
              <a:rPr lang="ru-RU" sz="4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ОБЪЕДИНЕНИЕ    </a:t>
            </a:r>
            <a:br>
              <a:rPr lang="ru-RU" sz="4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</a:br>
            <a:r>
              <a:rPr lang="ru-RU" sz="48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 </a:t>
            </a:r>
            <a:r>
              <a:rPr lang="ru-RU" sz="4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     УЧИТЕЛЕЙ ФИЗИЧЕСКОЙ КУЛЬТУРЫ</a:t>
            </a:r>
            <a:br>
              <a:rPr lang="ru-RU" sz="4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</a:br>
            <a:r>
              <a:rPr lang="ru-RU" sz="4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                </a:t>
            </a:r>
            <a:r>
              <a:rPr lang="ru-RU" sz="4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   Г</a:t>
            </a:r>
            <a:r>
              <a:rPr lang="ru-RU" sz="4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. ЮЖНО-САХАЛИНСКА</a:t>
            </a:r>
            <a:r>
              <a:rPr lang="ru-RU" sz="48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/>
            </a:r>
            <a:br>
              <a:rPr lang="ru-RU" sz="4800" dirty="0">
                <a:solidFill>
                  <a:srgbClr val="002060"/>
                </a:solidFill>
                <a:latin typeface="Franklin Gothic Medium" panose="020B0603020102020204" pitchFamily="34" charset="0"/>
              </a:rPr>
            </a:br>
            <a:r>
              <a:rPr lang="ru-RU" sz="4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                                               </a:t>
            </a:r>
            <a:r>
              <a:rPr lang="ru-RU" sz="2200" i="1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ДАТА </a:t>
            </a:r>
            <a:r>
              <a:rPr lang="ru-RU" sz="2200" i="1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ПРОВЕДЕНИЯ</a:t>
            </a:r>
            <a:r>
              <a:rPr lang="ru-RU" sz="22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: </a:t>
            </a:r>
            <a:r>
              <a:rPr lang="ru-RU" sz="22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3</a:t>
            </a:r>
            <a:r>
              <a:rPr lang="ru-RU" sz="22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1.08.2017 </a:t>
            </a:r>
            <a:r>
              <a:rPr lang="ru-RU" sz="22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Г.</a:t>
            </a:r>
            <a:br>
              <a:rPr lang="ru-RU" sz="22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</a:br>
            <a:r>
              <a:rPr lang="ru-RU" sz="22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                            </a:t>
            </a:r>
            <a:r>
              <a:rPr lang="ru-RU" sz="2200" i="1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МЕСТО </a:t>
            </a:r>
            <a:r>
              <a:rPr lang="ru-RU" sz="2200" i="1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ПРОВЕДЕНИЯ</a:t>
            </a:r>
            <a:r>
              <a:rPr lang="ru-RU" sz="2200" i="1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: </a:t>
            </a:r>
            <a:r>
              <a:rPr lang="ru-RU" sz="22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МАОУ Лицей №1 ул. Комсомольская 191а каб.24</a:t>
            </a:r>
            <a:r>
              <a:rPr lang="ru-RU" sz="22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/>
            </a:r>
            <a:br>
              <a:rPr lang="ru-RU" sz="22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</a:br>
            <a:r>
              <a:rPr lang="ru-RU" sz="22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                                                                                                                            </a:t>
            </a:r>
            <a:r>
              <a:rPr lang="ru-RU" sz="1800" dirty="0" err="1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Рук.МО</a:t>
            </a:r>
            <a:r>
              <a:rPr lang="ru-RU" sz="1800" dirty="0" smtClean="0">
                <a:solidFill>
                  <a:srgbClr val="002060"/>
                </a:solidFill>
                <a:latin typeface="Franklin Gothic Medium" panose="020B0603020102020204" pitchFamily="34" charset="0"/>
              </a:rPr>
              <a:t>: Мошкова М.Ю.</a:t>
            </a:r>
            <a:endParaRPr lang="ru-RU" sz="1800" dirty="0">
              <a:solidFill>
                <a:srgbClr val="002060"/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24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283300"/>
              </p:ext>
            </p:extLst>
          </p:nvPr>
        </p:nvGraphicFramePr>
        <p:xfrm>
          <a:off x="415634" y="2684991"/>
          <a:ext cx="11388439" cy="1043687"/>
        </p:xfrm>
        <a:graphic>
          <a:graphicData uri="http://schemas.openxmlformats.org/drawingml/2006/table">
            <a:tbl>
              <a:tblPr firstRow="1" firstCol="1" bandRow="1"/>
              <a:tblGrid>
                <a:gridCol w="841666">
                  <a:extLst>
                    <a:ext uri="{9D8B030D-6E8A-4147-A177-3AD203B41FA5}">
                      <a16:colId xmlns:a16="http://schemas.microsoft.com/office/drawing/2014/main" val="4032392598"/>
                    </a:ext>
                  </a:extLst>
                </a:gridCol>
                <a:gridCol w="696191">
                  <a:extLst>
                    <a:ext uri="{9D8B030D-6E8A-4147-A177-3AD203B41FA5}">
                      <a16:colId xmlns:a16="http://schemas.microsoft.com/office/drawing/2014/main" val="2411329900"/>
                    </a:ext>
                  </a:extLst>
                </a:gridCol>
                <a:gridCol w="810491">
                  <a:extLst>
                    <a:ext uri="{9D8B030D-6E8A-4147-A177-3AD203B41FA5}">
                      <a16:colId xmlns:a16="http://schemas.microsoft.com/office/drawing/2014/main" val="317047873"/>
                    </a:ext>
                  </a:extLst>
                </a:gridCol>
                <a:gridCol w="2566552">
                  <a:extLst>
                    <a:ext uri="{9D8B030D-6E8A-4147-A177-3AD203B41FA5}">
                      <a16:colId xmlns:a16="http://schemas.microsoft.com/office/drawing/2014/main" val="3320614412"/>
                    </a:ext>
                  </a:extLst>
                </a:gridCol>
                <a:gridCol w="2524991">
                  <a:extLst>
                    <a:ext uri="{9D8B030D-6E8A-4147-A177-3AD203B41FA5}">
                      <a16:colId xmlns:a16="http://schemas.microsoft.com/office/drawing/2014/main" val="2432658318"/>
                    </a:ext>
                  </a:extLst>
                </a:gridCol>
                <a:gridCol w="1153391">
                  <a:extLst>
                    <a:ext uri="{9D8B030D-6E8A-4147-A177-3AD203B41FA5}">
                      <a16:colId xmlns:a16="http://schemas.microsoft.com/office/drawing/2014/main" val="3574550132"/>
                    </a:ext>
                  </a:extLst>
                </a:gridCol>
                <a:gridCol w="1413164">
                  <a:extLst>
                    <a:ext uri="{9D8B030D-6E8A-4147-A177-3AD203B41FA5}">
                      <a16:colId xmlns:a16="http://schemas.microsoft.com/office/drawing/2014/main" val="2825686336"/>
                    </a:ext>
                  </a:extLst>
                </a:gridCol>
                <a:gridCol w="737754">
                  <a:extLst>
                    <a:ext uri="{9D8B030D-6E8A-4147-A177-3AD203B41FA5}">
                      <a16:colId xmlns:a16="http://schemas.microsoft.com/office/drawing/2014/main" val="1888648936"/>
                    </a:ext>
                  </a:extLst>
                </a:gridCol>
                <a:gridCol w="644239">
                  <a:extLst>
                    <a:ext uri="{9D8B030D-6E8A-4147-A177-3AD203B41FA5}">
                      <a16:colId xmlns:a16="http://schemas.microsoft.com/office/drawing/2014/main" val="3841546307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урока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Тип урока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Элементы содержания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Требования к уровню подготовленности обучающихся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Вид контроля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Домашнее задание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Дата проведения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7121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1931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3410157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09155" y="1444308"/>
            <a:ext cx="11201399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ФГОС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КАЛЕНДАРНО-ТЕМАТИЧЕСКОЕ ПЛАНИРОВАНИЕ ПО ФИЗИЧЕСКОЙ КУЛЬТУРЕ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(3 ЧАСА В НЕДЕЛЮ)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727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3752" y="1617240"/>
            <a:ext cx="11335871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Всероссийская олимпиада школьников.</a:t>
            </a:r>
          </a:p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проведению школьного и муниципального этапов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ВсОШ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2017-2018 уч. год.</a:t>
            </a:r>
          </a:p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http://olymp.apkpro.ru/mm/mpp/fk.php</a:t>
            </a:r>
            <a:endParaRPr lang="ru-RU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Читать от корки до корки!!!</a:t>
            </a:r>
          </a:p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Протоколы школьного этапа правильно оформить по предлагаемому шаблону.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932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7818" y="827951"/>
            <a:ext cx="11845637" cy="6030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Темы заседания: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Вступительное слово и анкетирование участников заседания методического объединения.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М.Ю. Мошкова, рук. МО.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Вопросы организации и проведения муниципальных соревнований школьных спортивных клубов на 2017-2018 учебный год.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М.Н. Богданова, специалист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образования г. Южно-Сахалинска.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Физическая культура в современной системе образования в свете Концепции модернизации содержания и технологий преподавания учебного предмета «Физическая культура» в общеобразовательных организациях.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КПН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Н.М.Савостин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Зав. кафедрой физвоспитания и ОБЖ ИРОСО.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Тематическое планирование по физической культуре в соответствии с рабочей программой и методическими рекомендациями (5-9 класс ФГОС). Автор программы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В.И.Лях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М.Ю.Мошкова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рук. МО.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Школьный этап ВОШ по физической культуре.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М.Ю.Мошкова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рук. МО.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Разное.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167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3237" y="729871"/>
            <a:ext cx="11928764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</a:t>
            </a: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Тематическое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планирование по физической культуре </a:t>
            </a: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</a:p>
          <a:p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в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соответствии с рабочей программой </a:t>
            </a:r>
            <a:r>
              <a:rPr lang="ru-RU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втор В.И. Лях. М.; Просвещение, 2014.</a:t>
            </a:r>
            <a:r>
              <a:rPr lang="ru-RU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</a:t>
            </a:r>
          </a:p>
          <a:p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и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методическими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рекомендациями: </a:t>
            </a:r>
          </a:p>
          <a:p>
            <a:r>
              <a:rPr lang="ru-RU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5-7 класс - под ред. </a:t>
            </a:r>
            <a:r>
              <a:rPr lang="ru-RU" sz="24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М.Я.Виленского</a:t>
            </a:r>
            <a:r>
              <a:rPr lang="ru-RU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М.; Просвещение, 2017.,</a:t>
            </a:r>
          </a:p>
          <a:p>
            <a:r>
              <a:rPr lang="ru-RU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8-9 класс – </a:t>
            </a:r>
            <a:r>
              <a:rPr lang="ru-RU" sz="24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В.И.Лях</a:t>
            </a:r>
            <a:r>
              <a:rPr lang="ru-RU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М.; Просвещение, 2014.</a:t>
            </a:r>
            <a:r>
              <a:rPr lang="ru-RU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63236" y="3151586"/>
            <a:ext cx="11928764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СОДЕРЖАНИЕ КУРСА - 102 часа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 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ЗНАНИЯ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О ФИЗИЧЕСКОЙ КУЛЬТУРЕ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- 8 часов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                                                              История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физической культуры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. 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Олимпийские игры древности. Возрождение Олимпийских игр и олимпийского движения.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История зарождения олимпийского движения в России. Олимпийское движение в России (СССР). Выдающиеся достижения отечественных спортсменов на Олимпийских играх.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Характеристика видов спорта, входящих в программу Олимпийских игр.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Физическая культура в современном обществе.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Организация и проведение пеших туристских походов. Требования к технике безопасности и бережному отношению к природе (экологические требования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).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639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19744" y="959054"/>
            <a:ext cx="9829801" cy="582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                                        Физическая культура (основные понятия).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endParaRPr lang="ru-RU" dirty="0" smtClean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Физическое развитие человека.</a:t>
            </a:r>
            <a:endParaRPr lang="ru-RU" dirty="0" smtClean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Физическая подготовка и её связь с укреплением здоровья, развитием физических качеств.</a:t>
            </a:r>
            <a:endParaRPr lang="ru-RU" dirty="0" smtClean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Организация и планирование самостоятельных занятий по развитию физических качеств.</a:t>
            </a:r>
            <a:endParaRPr lang="ru-RU" dirty="0" smtClean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Техническая подготовка. Техника движений и её основные показатели.</a:t>
            </a:r>
            <a:endParaRPr lang="ru-RU" dirty="0" smtClean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Всестороннее и гармоничное физическое развитие.</a:t>
            </a:r>
            <a:endParaRPr lang="ru-RU" dirty="0" smtClean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Адаптивная физическая культура.</a:t>
            </a:r>
            <a:endParaRPr lang="ru-RU" dirty="0" smtClean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Спортивная подготовка.</a:t>
            </a:r>
            <a:endParaRPr lang="ru-RU" dirty="0" smtClean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Здоровье и здоровый образ жизни. Допинг. Концепция честного спорта.</a:t>
            </a:r>
            <a:endParaRPr lang="ru-RU" dirty="0" smtClean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Профессионально-прикладная физическая подготовка.</a:t>
            </a:r>
            <a:endParaRPr lang="ru-RU" dirty="0" smtClean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                                                 Физическая культура человека.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endParaRPr lang="ru-RU" dirty="0" smtClean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Режим дня и его основное содержание.</a:t>
            </a:r>
            <a:endParaRPr lang="ru-RU" dirty="0" smtClean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Закаливание организма. Правила безопасности и гигиенические требования.</a:t>
            </a:r>
            <a:endParaRPr lang="ru-RU" dirty="0" smtClean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Влияние занятий физической культурой на формирование положительных качеств личности.</a:t>
            </a:r>
            <a:endParaRPr lang="ru-RU" dirty="0" smtClean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Проведение самостоятельных занятий по коррекции осанки и телосложения.</a:t>
            </a:r>
            <a:endParaRPr lang="ru-RU" dirty="0" smtClean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Восстановительный массаж.</a:t>
            </a:r>
            <a:endParaRPr lang="ru-RU" dirty="0" smtClean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Проведение банных процедур.</a:t>
            </a:r>
            <a:endParaRPr lang="ru-RU" dirty="0" smtClean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Первая помощь во время занятий физической культурой и спортом.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436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3063" y="1356924"/>
            <a:ext cx="11284528" cy="4540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СПОСОБЫ ДВИГАТЕЛЬНОЙ (ФИЗКУЛЬТУРНОЙ) ДЕЯТЕЛЬНОСТИ – 7 часов</a:t>
            </a:r>
            <a:endParaRPr lang="ru-RU" dirty="0" smtClean="0">
              <a:solidFill>
                <a:srgbClr val="000000"/>
              </a:solidFill>
              <a:effectLst/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marL="449580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                        Организация и проведение самостоятельных занятий физической культурой.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</a:p>
          <a:p>
            <a:pPr marL="44958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Подготовка к занятиям физической культурой.</a:t>
            </a:r>
            <a:endParaRPr lang="ru-RU" dirty="0" smtClean="0">
              <a:solidFill>
                <a:srgbClr val="000000"/>
              </a:solidFill>
              <a:effectLst/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Выбор упражнений и составление индивидуальных комплексов для утренней зарядки, физкультминуток и   </a:t>
            </a: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физкультурных пауз (подвижных перемен).</a:t>
            </a:r>
            <a:endParaRPr lang="ru-RU" dirty="0" smtClean="0">
              <a:solidFill>
                <a:srgbClr val="000000"/>
              </a:solidFill>
              <a:effectLst/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Планирование занятий физической подготовкой.</a:t>
            </a:r>
            <a:endParaRPr lang="ru-RU" dirty="0" smtClean="0">
              <a:solidFill>
                <a:srgbClr val="000000"/>
              </a:solidFill>
              <a:effectLst/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Проведение самостоятельных занятий прикладной физической подготовкой.</a:t>
            </a:r>
            <a:endParaRPr lang="ru-RU" dirty="0" smtClean="0">
              <a:solidFill>
                <a:srgbClr val="000000"/>
              </a:solidFill>
              <a:effectLst/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Организация досуга средствами физической культуры.</a:t>
            </a:r>
            <a:endParaRPr lang="ru-RU" dirty="0" smtClean="0">
              <a:solidFill>
                <a:srgbClr val="000000"/>
              </a:solidFill>
              <a:effectLst/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                                       Оценка эффективности занятий физической культурой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. </a:t>
            </a: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Самонаблюдение и самоконтроль.</a:t>
            </a:r>
            <a:endParaRPr lang="ru-RU" dirty="0" smtClean="0">
              <a:solidFill>
                <a:srgbClr val="000000"/>
              </a:solidFill>
              <a:effectLst/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Оценка эффективности занятий физкультурно-оздоровительной деятельностью.</a:t>
            </a:r>
            <a:endParaRPr lang="ru-RU" dirty="0" smtClean="0">
              <a:solidFill>
                <a:srgbClr val="000000"/>
              </a:solidFill>
              <a:effectLst/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Оценка техники движений, способы выявления и устранения ошибок в технике выполнения упражнений  </a:t>
            </a: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(технических ошибок).</a:t>
            </a:r>
            <a:endParaRPr lang="ru-RU" dirty="0" smtClean="0">
              <a:solidFill>
                <a:srgbClr val="000000"/>
              </a:solidFill>
              <a:effectLst/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Измерение резервов организма и состояния здоровья с помощью функциональных проб.</a:t>
            </a:r>
            <a:endParaRPr lang="ru-RU" dirty="0">
              <a:solidFill>
                <a:srgbClr val="000000"/>
              </a:solidFill>
              <a:effectLst/>
              <a:latin typeface="Courier New" panose="02070309020205020404" pitchFamily="49" charset="0"/>
              <a:ea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701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0164" y="263102"/>
            <a:ext cx="11921836" cy="6768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ФИЗИЧЕСКОЕ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73 часа.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Физкультурно-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оздоровительная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деятельность – 2 часа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.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                                   Оздоровительные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формы занятий в режиме учебного дня и учебной недели.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                                    Индивидуальные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комплексы адаптивной (лечебной) и корригирующей физической культуры.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                     Спортивно-оздоровительная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деятельность с общеразвивающей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направленностью – 71 час.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					Гимнастика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с основами акробатики. 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lvl="8">
              <a:lnSpc>
                <a:spcPct val="115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Организующие команды и приёмы.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lvl="8">
              <a:lnSpc>
                <a:spcPct val="115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Акробатические упражнения и комбинации.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lvl="8">
              <a:lnSpc>
                <a:spcPct val="115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Ритмическая гимнастика (девочки).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lvl="8">
              <a:lnSpc>
                <a:spcPct val="115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Опорные прыжки.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lvl="8">
              <a:lnSpc>
                <a:spcPct val="115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Упражнения и комбинации на гимнастическом бревне (девочки).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lvl="8">
              <a:lnSpc>
                <a:spcPct val="115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Упражнения и комбинации на гимнастической перекладине (мальчики).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lvl="8">
              <a:lnSpc>
                <a:spcPct val="115000"/>
              </a:lnSpc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Упражнения и комбинации на гимнастических брусьях: упражнения на параллельных брусьях (мальчики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);</a:t>
            </a:r>
          </a:p>
          <a:p>
            <a:pPr lvl="8">
              <a:lnSpc>
                <a:spcPct val="115000"/>
              </a:lnSpc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упражнения на разновысоких брусьях (девочки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).</a:t>
            </a:r>
          </a:p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Лёгкая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атлетика.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8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Беговые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упражнения.</a:t>
            </a:r>
          </a:p>
          <a:p>
            <a:pPr lvl="8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Прыжковые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упражнения.</a:t>
            </a:r>
          </a:p>
          <a:p>
            <a:pPr lvl="8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Метание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мяча.</a:t>
            </a:r>
          </a:p>
          <a:p>
            <a:pPr lvl="8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Лыжные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гонки.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8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Передвижения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лыжах.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643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47209" y="1416335"/>
            <a:ext cx="4946074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Спортивные игры.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Баскетбол. Игра по правилам.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Волейбол. Игра по правилам.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Прикладно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-ориентированная подготовка.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Прикладно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-ориентированные упражнения.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</a:rPr>
              <a:t>                                                 </a:t>
            </a:r>
            <a:endParaRPr lang="ru-RU" dirty="0">
              <a:solidFill>
                <a:srgbClr val="000000"/>
              </a:solidFill>
              <a:latin typeface="Courier New" panose="02070309020205020404" pitchFamily="49" charset="0"/>
              <a:ea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579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14699" y="449574"/>
            <a:ext cx="90504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ТЕМАТИЧЕСКОЕ ПЛАНИРОВАНИЕ 5-9 КЛАСС</a:t>
            </a:r>
            <a:endParaRPr lang="ru-RU" dirty="0" smtClean="0">
              <a:solidFill>
                <a:srgbClr val="000000"/>
              </a:solidFill>
              <a:effectLst/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algn="ctr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Распределение учебного времени на различные виды программного материала.</a:t>
            </a:r>
            <a:endParaRPr lang="ru-RU" dirty="0">
              <a:solidFill>
                <a:srgbClr val="000000"/>
              </a:solidFill>
              <a:effectLst/>
              <a:latin typeface="Courier New" panose="02070309020205020404" pitchFamily="49" charset="0"/>
              <a:ea typeface="Courier New" panose="02070309020205020404" pitchFamily="49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267017"/>
              </p:ext>
            </p:extLst>
          </p:nvPr>
        </p:nvGraphicFramePr>
        <p:xfrm>
          <a:off x="1932709" y="1241378"/>
          <a:ext cx="8728366" cy="544455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02673">
                  <a:extLst>
                    <a:ext uri="{9D8B030D-6E8A-4147-A177-3AD203B41FA5}">
                      <a16:colId xmlns:a16="http://schemas.microsoft.com/office/drawing/2014/main" val="903173903"/>
                    </a:ext>
                  </a:extLst>
                </a:gridCol>
                <a:gridCol w="5997612">
                  <a:extLst>
                    <a:ext uri="{9D8B030D-6E8A-4147-A177-3AD203B41FA5}">
                      <a16:colId xmlns:a16="http://schemas.microsoft.com/office/drawing/2014/main" val="1752471208"/>
                    </a:ext>
                  </a:extLst>
                </a:gridCol>
                <a:gridCol w="950614">
                  <a:extLst>
                    <a:ext uri="{9D8B030D-6E8A-4147-A177-3AD203B41FA5}">
                      <a16:colId xmlns:a16="http://schemas.microsoft.com/office/drawing/2014/main" val="88118086"/>
                    </a:ext>
                  </a:extLst>
                </a:gridCol>
                <a:gridCol w="1177467">
                  <a:extLst>
                    <a:ext uri="{9D8B030D-6E8A-4147-A177-3AD203B41FA5}">
                      <a16:colId xmlns:a16="http://schemas.microsoft.com/office/drawing/2014/main" val="602011516"/>
                    </a:ext>
                  </a:extLst>
                </a:gridCol>
              </a:tblGrid>
              <a:tr h="1510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Разделы программы (темы)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В.И.Лях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Лицей №1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53439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Базовая часть: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2579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Знания о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ФК.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4457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Способы физкультурной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деятельности.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3253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1.2.1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Самостоятельные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занятия.</a:t>
                      </a:r>
                      <a:endParaRPr lang="ru-RU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3178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1.2.2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Самонаблюдение и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самоконтроль.</a:t>
                      </a:r>
                      <a:endParaRPr lang="ru-RU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2709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1.2.3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эффективности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занятий.</a:t>
                      </a:r>
                      <a:endParaRPr lang="ru-RU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078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Физическое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совершенствование.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788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1.3.1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Физкультурно-оздоровительная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деятельность.</a:t>
                      </a:r>
                      <a:endParaRPr lang="ru-RU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218952"/>
                  </a:ext>
                </a:extLst>
              </a:tr>
              <a:tr h="29563"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1.3.2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Спортивно-оздоровительная деятельность:</a:t>
                      </a:r>
                      <a:endParaRPr lang="ru-RU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44118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спортивные игры;</a:t>
                      </a:r>
                      <a:endParaRPr lang="ru-RU" sz="16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6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6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71743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гимнастика </a:t>
                      </a: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элементами </a:t>
                      </a:r>
                      <a:r>
                        <a:rPr lang="ru-RU" sz="16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акробатики;</a:t>
                      </a:r>
                      <a:endParaRPr lang="ru-RU" sz="16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6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6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485024"/>
                  </a:ext>
                </a:extLst>
              </a:tr>
              <a:tr h="1612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легкая атлетика;</a:t>
                      </a:r>
                      <a:endParaRPr lang="ru-RU" sz="16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6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6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603383"/>
                  </a:ext>
                </a:extLst>
              </a:tr>
              <a:tr h="1615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лыжная подготовка;</a:t>
                      </a:r>
                      <a:endParaRPr lang="ru-RU" sz="16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6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6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627689"/>
                  </a:ext>
                </a:extLst>
              </a:tr>
              <a:tr h="1615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600" i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прикладно</a:t>
                      </a:r>
                      <a:r>
                        <a:rPr lang="ru-RU" sz="16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-ориентированная подготовка.</a:t>
                      </a:r>
                      <a:endParaRPr lang="ru-RU" sz="16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0687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Вариативная часть: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028202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Связанный с региональными,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национальными особенностями:</a:t>
                      </a:r>
                      <a:endParaRPr lang="ru-RU" sz="1600" b="1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896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лыжная </a:t>
                      </a:r>
                      <a:r>
                        <a:rPr lang="ru-RU" sz="16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подготовка;</a:t>
                      </a:r>
                      <a:endParaRPr lang="ru-RU" sz="16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83352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-спортивные </a:t>
                      </a:r>
                      <a:r>
                        <a:rPr lang="ru-RU" sz="16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игры.</a:t>
                      </a:r>
                      <a:endParaRPr lang="ru-RU" sz="16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276809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2.2.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выбору учителя, учащихся, определяемой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самой школой:</a:t>
                      </a:r>
                      <a:endParaRPr lang="ru-RU" sz="1600" b="1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22655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спортивные игры (баскетбол, волейбол)</a:t>
                      </a:r>
                      <a:endParaRPr lang="ru-RU" sz="16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352698"/>
                  </a:ext>
                </a:extLst>
              </a:tr>
              <a:tr h="205171"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672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1678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88873" y="196392"/>
            <a:ext cx="7574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/>
            <a:r>
              <a:rPr lang="ru-RU" sz="2000" b="1" dirty="0">
                <a:latin typeface="Times New Roman" panose="02020603050405020304" pitchFamily="18" charset="0"/>
              </a:rPr>
              <a:t>Распределение учебного времени на различные </a:t>
            </a:r>
            <a:r>
              <a:rPr lang="ru-RU" sz="2000" b="1" dirty="0" smtClean="0">
                <a:latin typeface="Times New Roman" panose="02020603050405020304" pitchFamily="18" charset="0"/>
              </a:rPr>
              <a:t>виды программного </a:t>
            </a:r>
            <a:r>
              <a:rPr lang="ru-RU" sz="2000" b="1" dirty="0">
                <a:latin typeface="Times New Roman" panose="02020603050405020304" pitchFamily="18" charset="0"/>
              </a:rPr>
              <a:t>материала по </a:t>
            </a:r>
            <a:r>
              <a:rPr lang="ru-RU" sz="2000" b="1" dirty="0" smtClean="0">
                <a:latin typeface="Times New Roman" panose="02020603050405020304" pitchFamily="18" charset="0"/>
              </a:rPr>
              <a:t>четвертям в МАОУ Лицей №1</a:t>
            </a:r>
            <a:endParaRPr lang="ru-RU" sz="2000" dirty="0">
              <a:effectLst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232346"/>
              </p:ext>
            </p:extLst>
          </p:nvPr>
        </p:nvGraphicFramePr>
        <p:xfrm>
          <a:off x="238989" y="904278"/>
          <a:ext cx="11596255" cy="572088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43393">
                  <a:extLst>
                    <a:ext uri="{9D8B030D-6E8A-4147-A177-3AD203B41FA5}">
                      <a16:colId xmlns:a16="http://schemas.microsoft.com/office/drawing/2014/main" val="191659694"/>
                    </a:ext>
                  </a:extLst>
                </a:gridCol>
                <a:gridCol w="6124603">
                  <a:extLst>
                    <a:ext uri="{9D8B030D-6E8A-4147-A177-3AD203B41FA5}">
                      <a16:colId xmlns:a16="http://schemas.microsoft.com/office/drawing/2014/main" val="273539515"/>
                    </a:ext>
                  </a:extLst>
                </a:gridCol>
                <a:gridCol w="1191251">
                  <a:extLst>
                    <a:ext uri="{9D8B030D-6E8A-4147-A177-3AD203B41FA5}">
                      <a16:colId xmlns:a16="http://schemas.microsoft.com/office/drawing/2014/main" val="530599449"/>
                    </a:ext>
                  </a:extLst>
                </a:gridCol>
                <a:gridCol w="1278273">
                  <a:extLst>
                    <a:ext uri="{9D8B030D-6E8A-4147-A177-3AD203B41FA5}">
                      <a16:colId xmlns:a16="http://schemas.microsoft.com/office/drawing/2014/main" val="2187801540"/>
                    </a:ext>
                  </a:extLst>
                </a:gridCol>
                <a:gridCol w="1253123">
                  <a:extLst>
                    <a:ext uri="{9D8B030D-6E8A-4147-A177-3AD203B41FA5}">
                      <a16:colId xmlns:a16="http://schemas.microsoft.com/office/drawing/2014/main" val="2487704762"/>
                    </a:ext>
                  </a:extLst>
                </a:gridCol>
                <a:gridCol w="1105612">
                  <a:extLst>
                    <a:ext uri="{9D8B030D-6E8A-4147-A177-3AD203B41FA5}">
                      <a16:colId xmlns:a16="http://schemas.microsoft.com/office/drawing/2014/main" val="3406575742"/>
                    </a:ext>
                  </a:extLst>
                </a:gridCol>
              </a:tblGrid>
              <a:tr h="2595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Разделы программы (темы)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1 четверть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2 четверть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3 четверть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4 четверть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11905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Базовая часть: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24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21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22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21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784964"/>
                  </a:ext>
                </a:extLst>
              </a:tr>
              <a:tr h="1730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Знания о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ФК.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3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2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3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960947"/>
                  </a:ext>
                </a:extLst>
              </a:tr>
              <a:tr h="1662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Способы физкультурной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деятельности.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4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3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771248"/>
                  </a:ext>
                </a:extLst>
              </a:tr>
              <a:tr h="1339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1.2.1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Самостоятельные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занятия.</a:t>
                      </a:r>
                      <a:endParaRPr lang="ru-RU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2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1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930556"/>
                  </a:ext>
                </a:extLst>
              </a:tr>
              <a:tr h="1535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1.2.2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Самонаблюдение и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самоконтроль.</a:t>
                      </a:r>
                      <a:endParaRPr lang="ru-RU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1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1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80184"/>
                  </a:ext>
                </a:extLst>
              </a:tr>
              <a:tr h="1004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1.2.3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эффективности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занятий.</a:t>
                      </a:r>
                      <a:endParaRPr lang="ru-RU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1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1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183280"/>
                  </a:ext>
                </a:extLst>
              </a:tr>
              <a:tr h="889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Физическое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совершенствование.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17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19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22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15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444259"/>
                  </a:ext>
                </a:extLst>
              </a:tr>
              <a:tr h="1615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1.3.1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Физкультурно-оздоровительная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деятельность.</a:t>
                      </a:r>
                      <a:endParaRPr lang="ru-RU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1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1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1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580595"/>
                  </a:ext>
                </a:extLst>
              </a:tr>
              <a:tr h="141638"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1.3.2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Спортивно-оздоровительная деятельность:</a:t>
                      </a:r>
                      <a:endParaRPr lang="ru-RU" sz="1600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673370"/>
                  </a:ext>
                </a:extLst>
              </a:tr>
              <a:tr h="1093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спортивные игры;</a:t>
                      </a:r>
                      <a:endParaRPr lang="ru-RU" sz="16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7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7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7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55944"/>
                  </a:ext>
                </a:extLst>
              </a:tr>
              <a:tr h="562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гимнастика </a:t>
                      </a: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элементами </a:t>
                      </a:r>
                      <a:r>
                        <a:rPr lang="ru-RU" sz="16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акробатики;</a:t>
                      </a:r>
                      <a:endParaRPr lang="ru-RU" sz="16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18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680750"/>
                  </a:ext>
                </a:extLst>
              </a:tr>
              <a:tr h="550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легкая атлетика;</a:t>
                      </a:r>
                      <a:endParaRPr lang="ru-RU" sz="16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8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6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6953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лыжная подготовка;</a:t>
                      </a:r>
                      <a:endParaRPr lang="ru-RU" sz="16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15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370194"/>
                  </a:ext>
                </a:extLst>
              </a:tr>
              <a:tr h="1047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600" i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прикладно</a:t>
                      </a:r>
                      <a:r>
                        <a:rPr lang="ru-RU" sz="16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-ориентированная подготовка.</a:t>
                      </a:r>
                      <a:endParaRPr lang="ru-RU" sz="16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1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1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865156"/>
                  </a:ext>
                </a:extLst>
              </a:tr>
              <a:tr h="1187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Вариативная часть: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3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8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3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839997"/>
                  </a:ext>
                </a:extLst>
              </a:tr>
              <a:tr h="201796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Связанный с региональными,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национальными особенностями:</a:t>
                      </a:r>
                      <a:endParaRPr lang="ru-RU" sz="1600" b="1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091176"/>
                  </a:ext>
                </a:extLst>
              </a:tr>
              <a:tr h="858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лыжная </a:t>
                      </a:r>
                      <a:r>
                        <a:rPr lang="ru-RU" sz="16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подготовка;</a:t>
                      </a:r>
                      <a:endParaRPr lang="ru-RU" sz="16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5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29065"/>
                  </a:ext>
                </a:extLst>
              </a:tr>
              <a:tr h="790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-спортивные </a:t>
                      </a:r>
                      <a:r>
                        <a:rPr lang="ru-RU" sz="16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игры.</a:t>
                      </a:r>
                      <a:endParaRPr lang="ru-RU" sz="16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1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8254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2.2.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выбору учителя, учащихся, определяемой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самой школой:</a:t>
                      </a:r>
                      <a:endParaRPr lang="ru-RU" sz="1600" b="1" i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281509"/>
                  </a:ext>
                </a:extLst>
              </a:tr>
              <a:tr h="447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спортивные игры (баскетбол, волейбол)</a:t>
                      </a:r>
                      <a:endParaRPr lang="ru-RU" sz="16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2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 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3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3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248196"/>
                  </a:ext>
                </a:extLst>
              </a:tr>
              <a:tr h="205171">
                <a:tc grid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61637" marR="61637" marT="0" marB="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27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21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30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urier New" panose="02070309020205020404" pitchFamily="49" charset="0"/>
                        </a:rPr>
                        <a:t>24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16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6703160"/>
      </p:ext>
    </p:extLst>
  </p:cSld>
  <p:clrMapOvr>
    <a:masterClrMapping/>
  </p:clrMapOvr>
</p:sld>
</file>

<file path=ppt/theme/theme1.xml><?xml version="1.0" encoding="utf-8"?>
<a:theme xmlns:a="http://schemas.openxmlformats.org/drawingml/2006/main" name="След самолета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919</Words>
  <Application>Microsoft Office PowerPoint</Application>
  <PresentationFormat>Широкоэкранный</PresentationFormat>
  <Paragraphs>311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Courier New</vt:lpstr>
      <vt:lpstr>Franklin Gothic Medium</vt:lpstr>
      <vt:lpstr>Times New Roman</vt:lpstr>
      <vt:lpstr>След самолета</vt:lpstr>
      <vt:lpstr>          МЕТОДИЧЕСКОЕ ОБЪЕДИНЕНИЕ           УЧИТЕЛЕЙ ФИЗИЧЕСКОЙ КУЛЬТУРЫ                    Г. ЮЖНО-САХАЛИНСКА                                                ДАТА ПРОВЕДЕНИЯ: 31.08.2017 Г.                             МЕСТО ПРОВЕДЕНИЯ: МАОУ Лицей №1 ул. Комсомольская 191а каб.24                                                                                                                             Рук.МО: Мошкова М.Ю.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МЕТОДИЧЕСКОЕ ОБЪЕДИНЕНИЕ           УЧИТЕЛЕЙ ФИЗИЧЕСКОЙ КУЛЬТУРЫ                    Г. ЮЖНО-САХАЛИНСКА                                                ДАТА ПРОВЕДЕНИЯ: 31.08.2017 Г.                             МЕСТО ПРОВЕДЕНИЯ: МАОУ Лицей №1 ул. Комсомольская 191а каб.24                                                                                                                             Рук.МО: Мошкова М.Ю.</dc:title>
  <dc:creator>Марина</dc:creator>
  <cp:lastModifiedBy>Марина</cp:lastModifiedBy>
  <cp:revision>15</cp:revision>
  <dcterms:created xsi:type="dcterms:W3CDTF">2017-08-30T05:38:56Z</dcterms:created>
  <dcterms:modified xsi:type="dcterms:W3CDTF">2017-08-30T08:28:45Z</dcterms:modified>
</cp:coreProperties>
</file>