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B3FB"/>
    <a:srgbClr val="F9A291"/>
    <a:srgbClr val="FED3CE"/>
    <a:srgbClr val="CCFF99"/>
    <a:srgbClr val="CCFF66"/>
    <a:srgbClr val="99FF66"/>
    <a:srgbClr val="B7FFFF"/>
    <a:srgbClr val="66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0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486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123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9129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9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347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082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170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40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35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91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91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23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12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04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62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CECA7-BF23-442B-BFB3-672D665DFAF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30.08.2017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73A99C-5EBD-474C-ADAF-E3C0AD36FF1D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32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lymp.apkpro.ru/mm/mpp/fk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488" y="824248"/>
            <a:ext cx="11565228" cy="4301543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</a:t>
            </a: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МЕТОДИЧЕСКОЕ </a:t>
            </a: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ОБЪЕДИНЕНИЕ    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УЧИТЕЛЕЙ ФИЗИЧЕСКОЙ КУЛЬТУРЫ</a:t>
            </a:r>
            <a:b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</a:t>
            </a: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Г</a:t>
            </a: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. ЮЖНО-САХАЛИНСКА</a:t>
            </a:r>
            <a:r>
              <a:rPr lang="ru-RU" sz="48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4800" dirty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  </a:t>
            </a:r>
            <a:r>
              <a:rPr lang="ru-RU" sz="2200" i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ДАТА </a:t>
            </a:r>
            <a:r>
              <a:rPr lang="ru-RU" sz="2200" i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ПРОВЕДЕНИЯ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: </a:t>
            </a:r>
            <a:r>
              <a:rPr lang="ru-RU" sz="2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3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1.08.2017 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Г.</a:t>
            </a:r>
            <a:b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</a:t>
            </a:r>
            <a:r>
              <a:rPr lang="ru-RU" sz="2200" i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МЕСТО </a:t>
            </a:r>
            <a:r>
              <a:rPr lang="ru-RU" sz="2200" i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ПРОВЕДЕНИЯ</a:t>
            </a:r>
            <a:r>
              <a:rPr lang="ru-RU" sz="2200" i="1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: 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МАОУ Лицей №1 ул. Комсомольская 191а каб.24</a:t>
            </a: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                                                                                                                            </a:t>
            </a:r>
            <a:r>
              <a:rPr lang="ru-RU" sz="1800" dirty="0" err="1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Рук.МО</a:t>
            </a:r>
            <a:r>
              <a:rPr lang="ru-RU" sz="18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: Мошкова М.Ю.</a:t>
            </a:r>
            <a:endParaRPr lang="ru-RU" sz="18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83300"/>
              </p:ext>
            </p:extLst>
          </p:nvPr>
        </p:nvGraphicFramePr>
        <p:xfrm>
          <a:off x="415634" y="2684991"/>
          <a:ext cx="11388439" cy="1043687"/>
        </p:xfrm>
        <a:graphic>
          <a:graphicData uri="http://schemas.openxmlformats.org/drawingml/2006/table">
            <a:tbl>
              <a:tblPr firstRow="1" firstCol="1" bandRow="1"/>
              <a:tblGrid>
                <a:gridCol w="841666">
                  <a:extLst>
                    <a:ext uri="{9D8B030D-6E8A-4147-A177-3AD203B41FA5}">
                      <a16:colId xmlns:a16="http://schemas.microsoft.com/office/drawing/2014/main" val="4032392598"/>
                    </a:ext>
                  </a:extLst>
                </a:gridCol>
                <a:gridCol w="696191">
                  <a:extLst>
                    <a:ext uri="{9D8B030D-6E8A-4147-A177-3AD203B41FA5}">
                      <a16:colId xmlns:a16="http://schemas.microsoft.com/office/drawing/2014/main" val="2411329900"/>
                    </a:ext>
                  </a:extLst>
                </a:gridCol>
                <a:gridCol w="810491">
                  <a:extLst>
                    <a:ext uri="{9D8B030D-6E8A-4147-A177-3AD203B41FA5}">
                      <a16:colId xmlns:a16="http://schemas.microsoft.com/office/drawing/2014/main" val="317047873"/>
                    </a:ext>
                  </a:extLst>
                </a:gridCol>
                <a:gridCol w="2566552">
                  <a:extLst>
                    <a:ext uri="{9D8B030D-6E8A-4147-A177-3AD203B41FA5}">
                      <a16:colId xmlns:a16="http://schemas.microsoft.com/office/drawing/2014/main" val="3320614412"/>
                    </a:ext>
                  </a:extLst>
                </a:gridCol>
                <a:gridCol w="2524991">
                  <a:extLst>
                    <a:ext uri="{9D8B030D-6E8A-4147-A177-3AD203B41FA5}">
                      <a16:colId xmlns:a16="http://schemas.microsoft.com/office/drawing/2014/main" val="2432658318"/>
                    </a:ext>
                  </a:extLst>
                </a:gridCol>
                <a:gridCol w="1153391">
                  <a:extLst>
                    <a:ext uri="{9D8B030D-6E8A-4147-A177-3AD203B41FA5}">
                      <a16:colId xmlns:a16="http://schemas.microsoft.com/office/drawing/2014/main" val="3574550132"/>
                    </a:ext>
                  </a:extLst>
                </a:gridCol>
                <a:gridCol w="1413164">
                  <a:extLst>
                    <a:ext uri="{9D8B030D-6E8A-4147-A177-3AD203B41FA5}">
                      <a16:colId xmlns:a16="http://schemas.microsoft.com/office/drawing/2014/main" val="2825686336"/>
                    </a:ext>
                  </a:extLst>
                </a:gridCol>
                <a:gridCol w="737754">
                  <a:extLst>
                    <a:ext uri="{9D8B030D-6E8A-4147-A177-3AD203B41FA5}">
                      <a16:colId xmlns:a16="http://schemas.microsoft.com/office/drawing/2014/main" val="1888648936"/>
                    </a:ext>
                  </a:extLst>
                </a:gridCol>
                <a:gridCol w="644239">
                  <a:extLst>
                    <a:ext uri="{9D8B030D-6E8A-4147-A177-3AD203B41FA5}">
                      <a16:colId xmlns:a16="http://schemas.microsoft.com/office/drawing/2014/main" val="38415463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урока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Тип урока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Элементы содержания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Требования к уровню подготовленности обучающихся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 контроля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Домашнее задание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7121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93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41015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9155" y="1444308"/>
            <a:ext cx="1120139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КАЛЕНДАРНО-ТЕМАТИЧЕСКОЕ ПЛАНИРОВАНИЕ ПО ФИЗИЧЕСКОЙ КУЛЬТУРЕ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 ЧАСА В НЕДЕЛЮ)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72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752" y="1617240"/>
            <a:ext cx="1133587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олимпиада школьников.</a:t>
            </a:r>
          </a:p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проведению школьного и муниципального этапов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2017-2018 уч. год.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http://olymp.apkpro.ru/mm/mpp/fk.php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от корки до корки!!!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школьного этапа правильно оформить по предлагаемому шаблону.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3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818" y="827951"/>
            <a:ext cx="11845637" cy="6030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Темы заседания: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Вступительное слово и анкетирование участников заседания методического объединения.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М.Ю. Мошкова, рук. МО.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организации и проведения муниципальных соревнований школьных спортивных клубов на 2017-2018 учебный год.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М.Н. Богданова, специалист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образования г. Южно-Сахалинска.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в современной системе образования в свете Концепции модернизации содержания и технологий преподавания учебного предмета «Физическая культура» в общеобразовательных организациях.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КПН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Н.М.Савостин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Зав. кафедрой физвоспитания и ОБЖ ИРОСО.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по физической культуре в соответствии с рабочей программой и методическими рекомендациями (5-9 класс ФГОС). Автор программы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В.И.Лях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М.Ю.Мошкова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рук. МО.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Школьный этап ВОШ по физической культуре. </a:t>
            </a:r>
            <a:r>
              <a:rPr 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М.Ю.Мошкова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рук. МО.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16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237" y="729871"/>
            <a:ext cx="1192876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Тематическое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планирование по физической культуре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в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рабочей программой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 В.И. Лях. М.; Просвещение, 2014.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и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методическими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рекомендациями: </a:t>
            </a:r>
          </a:p>
          <a:p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5-7 класс - под ред. </a:t>
            </a:r>
            <a:r>
              <a:rPr lang="ru-RU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М.Я.Виленского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М.; Просвещение, 2017.,</a:t>
            </a:r>
          </a:p>
          <a:p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8-9 класс – </a:t>
            </a:r>
            <a:r>
              <a:rPr lang="ru-RU" sz="24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В.И.Лях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М.; Просвещение, 2014.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3236" y="3151586"/>
            <a:ext cx="1192876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СОДЕРЖАНИЕ КУРСА - 102 часа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ЗНАНИЯ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 ФИЗИЧЕСКОЙ КУЛЬТУРЕ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- 8 часов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                                      История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физической культуры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Олимпийские игры древности. Возрождение Олимпийских игр и олимпийского движения.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История зарождения олимпийского движения в России. Олимпийское движение в России (СССР). Выдающиеся достижения отечественных спортсменов на Олимпийских играх.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Характеристика видов спорта, входящих в программу Олимпийских игр.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Физическая культура в современном обществе.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Организация и проведение пеших туристских походов. Требования к технике безопасности и бережному отношению к природе (экологические требования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3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9744" y="959054"/>
            <a:ext cx="9829801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                Физическая культура (основные понятия).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Физическое развитие человека.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Физическая подготовка и её связь с укреплением здоровья, развитием физических качеств.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Организация и планирование самостоятельных занятий по развитию физических качеств.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Техническая подготовка. Техника движений и её основные показатели.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Всестороннее и гармоничное физическое развитие.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Адаптивная физическая культура.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Спортивная подготовка.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Здоровье и здоровый образ жизни. Допинг. Концепция честного спорта.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Профессионально-прикладная физическая подготовка.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                         Физическая культура человека.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Режим дня и его основное содержание.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Закаливание организма. Правила безопасности и гигиенические требования.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Влияние занятий физической культурой на формирование положительных качеств личности.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Проведение самостоятельных занятий по коррекции осанки и телосложения.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Восстановительный массаж.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Проведение банных процедур.</a:t>
            </a:r>
            <a:endParaRPr lang="ru-RU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Первая помощь во время занятий физической культурой и спортом.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3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063" y="1356924"/>
            <a:ext cx="11284528" cy="4540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СПОСОБЫ ДВИГАТЕЛЬНОЙ (ФИЗКУЛЬТУРНОЙ) ДЕЯТЕЛЬНОСТИ – 7 часов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Организация и проведение самостоятельных занятий физической культурой.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Подготовка к занятиям физической культурой.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Выбор упражнений и составление индивидуальных комплексов для утренней зарядки, физкультминуток и   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физкультурных пауз (подвижных перемен).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Планирование занятий физической подготовкой.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Проведение самостоятельных занятий прикладной физической подготовкой.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Организация досуга средствами физической культуры.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               Оценка эффективности занятий физической культурой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. 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Самонаблюдение и самоконтроль.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Оценка эффективности занятий физкультурно-оздоровительной деятельностью.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Оценка техники движений, способы выявления и устранения ошибок в технике выполнения упражнений  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(технических ошибок).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Измерение резервов организма и состояния здоровья с помощью функциональных проб.</a:t>
            </a:r>
            <a:endParaRPr lang="ru-RU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0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164" y="263102"/>
            <a:ext cx="11921836" cy="6768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ФИЗИЧЕСКОЕ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73 часа.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Физкультурно-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оздоровительная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деятельность – 2 часа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           Оздоровительные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формы занятий в режиме учебного дня и учебной недели.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            Индивидуальные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комплексы адаптивной (лечебной) и корригирующей физической культуры.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Спортивно-оздоровительная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деятельность с общеразвивающей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направленностью – 71 час.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					Гимнастика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 основами акробатики. 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8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Организующие команды и приёмы.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8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Акробатические упражнения и комбинации.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8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Ритмическая гимнастика (девочки).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8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Опорные прыжки.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8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Упражнения и комбинации на гимнастическом бревне (девочки).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8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Упражнения и комбинации на гимнастической перекладине (мальчики).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lvl="8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Упражнения и комбинации на гимнастических брусьях: упражнения на параллельных брусьях (мальчики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);</a:t>
            </a:r>
          </a:p>
          <a:p>
            <a:pPr lvl="8">
              <a:lnSpc>
                <a:spcPct val="115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упражнения на разновысоких брусьях (девочки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).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Лёгкая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атлетика.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8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Беговые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упражнения.</a:t>
            </a:r>
          </a:p>
          <a:p>
            <a:pPr lvl="8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Прыжковые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упражнения.</a:t>
            </a:r>
          </a:p>
          <a:p>
            <a:pPr lvl="8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Метание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мяча.</a:t>
            </a:r>
          </a:p>
          <a:p>
            <a:pPr lvl="8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Лыжные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гонки.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8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Передвижения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лыжах.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4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7209" y="1416335"/>
            <a:ext cx="4946074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Спортивные игры.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Баскетбол. Игра по правилам.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Волейбол. Игра по правилам.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Прикладно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-ориентированная подготовка.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Прикладно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-ориентированные упражнения.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                                                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7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4699" y="449574"/>
            <a:ext cx="9050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ТЕМАТИЧЕСКОЕ ПЛАНИРОВАНИЕ 5-9 КЛАСС</a:t>
            </a:r>
            <a:endParaRPr lang="ru-RU" dirty="0" smtClean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Распределение учебного времени на различные виды программного материала.</a:t>
            </a:r>
            <a:endParaRPr lang="ru-RU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67017"/>
              </p:ext>
            </p:extLst>
          </p:nvPr>
        </p:nvGraphicFramePr>
        <p:xfrm>
          <a:off x="1932709" y="1241378"/>
          <a:ext cx="8728366" cy="54445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2673">
                  <a:extLst>
                    <a:ext uri="{9D8B030D-6E8A-4147-A177-3AD203B41FA5}">
                      <a16:colId xmlns:a16="http://schemas.microsoft.com/office/drawing/2014/main" val="903173903"/>
                    </a:ext>
                  </a:extLst>
                </a:gridCol>
                <a:gridCol w="5997612">
                  <a:extLst>
                    <a:ext uri="{9D8B030D-6E8A-4147-A177-3AD203B41FA5}">
                      <a16:colId xmlns:a16="http://schemas.microsoft.com/office/drawing/2014/main" val="1752471208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88118086"/>
                    </a:ext>
                  </a:extLst>
                </a:gridCol>
                <a:gridCol w="1177467">
                  <a:extLst>
                    <a:ext uri="{9D8B030D-6E8A-4147-A177-3AD203B41FA5}">
                      <a16:colId xmlns:a16="http://schemas.microsoft.com/office/drawing/2014/main" val="602011516"/>
                    </a:ext>
                  </a:extLst>
                </a:gridCol>
              </a:tblGrid>
              <a:tr h="1510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 программы (темы)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В.И.Лях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Лицей №1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3439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Базовая часть: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57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Знания о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445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физкультурной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325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Самостоятельные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17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Самонаблюдение 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270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эффективности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078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88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Физкультурно-оздоровительная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218952"/>
                  </a:ext>
                </a:extLst>
              </a:tr>
              <a:tr h="29563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Спортивно-оздоровительная деятельность: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4411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игры;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7174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гимнастика 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элементами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акробатики;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485024"/>
                  </a:ext>
                </a:extLst>
              </a:tr>
              <a:tr h="161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легкая атлетика;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603383"/>
                  </a:ext>
                </a:extLst>
              </a:tr>
              <a:tr h="161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лыжная подготовка;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27689"/>
                  </a:ext>
                </a:extLst>
              </a:tr>
              <a:tr h="161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прикладно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-ориентированная подготовка.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068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Вариативная часть: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2820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Связанный с региональными,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национальными особенностями:</a:t>
                      </a:r>
                      <a:endParaRPr lang="ru-RU" sz="1600" b="1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896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лыжная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335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-спортивные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игры.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7680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выбору учителя, учащихся, определяемой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самой школой:</a:t>
                      </a:r>
                      <a:endParaRPr lang="ru-RU" sz="1600" b="1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2265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игры (баскетбол, волейбол)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52698"/>
                  </a:ext>
                </a:extLst>
              </a:tr>
              <a:tr h="205171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72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7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8873" y="196392"/>
            <a:ext cx="7574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ru-RU" sz="2000" b="1" dirty="0">
                <a:latin typeface="Times New Roman" panose="02020603050405020304" pitchFamily="18" charset="0"/>
              </a:rPr>
              <a:t>Распределение учебного времени на различные </a:t>
            </a:r>
            <a:r>
              <a:rPr lang="ru-RU" sz="2000" b="1" dirty="0" smtClean="0">
                <a:latin typeface="Times New Roman" panose="02020603050405020304" pitchFamily="18" charset="0"/>
              </a:rPr>
              <a:t>виды программного </a:t>
            </a:r>
            <a:r>
              <a:rPr lang="ru-RU" sz="2000" b="1" dirty="0">
                <a:latin typeface="Times New Roman" panose="02020603050405020304" pitchFamily="18" charset="0"/>
              </a:rPr>
              <a:t>материала по </a:t>
            </a:r>
            <a:r>
              <a:rPr lang="ru-RU" sz="2000" b="1" dirty="0" smtClean="0">
                <a:latin typeface="Times New Roman" panose="02020603050405020304" pitchFamily="18" charset="0"/>
              </a:rPr>
              <a:t>четвертям в МАОУ Лицей №1</a:t>
            </a:r>
            <a:endParaRPr lang="ru-RU" sz="2000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32346"/>
              </p:ext>
            </p:extLst>
          </p:nvPr>
        </p:nvGraphicFramePr>
        <p:xfrm>
          <a:off x="238989" y="904278"/>
          <a:ext cx="11596255" cy="57208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3393">
                  <a:extLst>
                    <a:ext uri="{9D8B030D-6E8A-4147-A177-3AD203B41FA5}">
                      <a16:colId xmlns:a16="http://schemas.microsoft.com/office/drawing/2014/main" val="191659694"/>
                    </a:ext>
                  </a:extLst>
                </a:gridCol>
                <a:gridCol w="6124603">
                  <a:extLst>
                    <a:ext uri="{9D8B030D-6E8A-4147-A177-3AD203B41FA5}">
                      <a16:colId xmlns:a16="http://schemas.microsoft.com/office/drawing/2014/main" val="273539515"/>
                    </a:ext>
                  </a:extLst>
                </a:gridCol>
                <a:gridCol w="1191251">
                  <a:extLst>
                    <a:ext uri="{9D8B030D-6E8A-4147-A177-3AD203B41FA5}">
                      <a16:colId xmlns:a16="http://schemas.microsoft.com/office/drawing/2014/main" val="530599449"/>
                    </a:ext>
                  </a:extLst>
                </a:gridCol>
                <a:gridCol w="1278273">
                  <a:extLst>
                    <a:ext uri="{9D8B030D-6E8A-4147-A177-3AD203B41FA5}">
                      <a16:colId xmlns:a16="http://schemas.microsoft.com/office/drawing/2014/main" val="2187801540"/>
                    </a:ext>
                  </a:extLst>
                </a:gridCol>
                <a:gridCol w="1253123">
                  <a:extLst>
                    <a:ext uri="{9D8B030D-6E8A-4147-A177-3AD203B41FA5}">
                      <a16:colId xmlns:a16="http://schemas.microsoft.com/office/drawing/2014/main" val="2487704762"/>
                    </a:ext>
                  </a:extLst>
                </a:gridCol>
                <a:gridCol w="1105612">
                  <a:extLst>
                    <a:ext uri="{9D8B030D-6E8A-4147-A177-3AD203B41FA5}">
                      <a16:colId xmlns:a16="http://schemas.microsoft.com/office/drawing/2014/main" val="3406575742"/>
                    </a:ext>
                  </a:extLst>
                </a:gridCol>
              </a:tblGrid>
              <a:tr h="259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 программы (темы)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1 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2 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3 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  <a:cs typeface="Times New Roman" panose="02020603050405020304" pitchFamily="18" charset="0"/>
                        </a:rPr>
                        <a:t>4 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190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Базовая часть: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784964"/>
                  </a:ext>
                </a:extLst>
              </a:tr>
              <a:tr h="173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Знания о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960947"/>
                  </a:ext>
                </a:extLst>
              </a:tr>
              <a:tr h="166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физкультурной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71248"/>
                  </a:ext>
                </a:extLst>
              </a:tr>
              <a:tr h="133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Самостоятельные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930556"/>
                  </a:ext>
                </a:extLst>
              </a:tr>
              <a:tr h="1535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Самонаблюдение 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самоконтроль.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0184"/>
                  </a:ext>
                </a:extLst>
              </a:tr>
              <a:tr h="100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эффективности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83280"/>
                  </a:ext>
                </a:extLst>
              </a:tr>
              <a:tr h="88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444259"/>
                  </a:ext>
                </a:extLst>
              </a:tr>
              <a:tr h="161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Физкультурно-оздоровительная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деятельность.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580595"/>
                  </a:ext>
                </a:extLst>
              </a:tr>
              <a:tr h="141638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Спортивно-оздоровительная деятельность:</a:t>
                      </a:r>
                      <a:endParaRPr lang="ru-RU" sz="160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673370"/>
                  </a:ext>
                </a:extLst>
              </a:tr>
              <a:tr h="109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игры;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55944"/>
                  </a:ext>
                </a:extLst>
              </a:tr>
              <a:tr h="56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гимнастика 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элементами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акробатики;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80750"/>
                  </a:ext>
                </a:extLst>
              </a:tr>
              <a:tr h="55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легкая атлетика;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695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лыжная подготовка;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70194"/>
                  </a:ext>
                </a:extLst>
              </a:tr>
              <a:tr h="104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прикладно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-ориентированная подготовка.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65156"/>
                  </a:ext>
                </a:extLst>
              </a:tr>
              <a:tr h="118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Вариативная часть: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39997"/>
                  </a:ext>
                </a:extLst>
              </a:tr>
              <a:tr h="20179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Связанный с региональными,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национальными особенностями:</a:t>
                      </a:r>
                      <a:endParaRPr lang="ru-RU" sz="1600" b="1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091176"/>
                  </a:ext>
                </a:extLst>
              </a:tr>
              <a:tr h="85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лыжная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подготовка;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9065"/>
                  </a:ext>
                </a:extLst>
              </a:tr>
              <a:tr h="7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-спортивные </a:t>
                      </a:r>
                      <a:r>
                        <a:rPr lang="ru-RU" sz="16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игры.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8254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выбору учителя, учащихся, определяемой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самой школой:</a:t>
                      </a:r>
                      <a:endParaRPr lang="ru-RU" sz="1600" b="1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281509"/>
                  </a:ext>
                </a:extLst>
              </a:tr>
              <a:tr h="44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игры (баскетбол, волейбол)</a:t>
                      </a:r>
                      <a:endParaRPr lang="ru-RU" sz="16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 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248196"/>
                  </a:ext>
                </a:extLst>
              </a:tr>
              <a:tr h="205171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1637" marR="61637" marT="0" marB="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30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ourier New" panose="02070309020205020404" pitchFamily="49" charset="0"/>
                        </a:rPr>
                        <a:t>24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1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703160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919</Words>
  <Application>Microsoft Office PowerPoint</Application>
  <PresentationFormat>Широкоэкранный</PresentationFormat>
  <Paragraphs>311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Franklin Gothic Medium</vt:lpstr>
      <vt:lpstr>Times New Roman</vt:lpstr>
      <vt:lpstr>След самолета</vt:lpstr>
      <vt:lpstr>          МЕТОДИЧЕСКОЕ ОБЪЕДИНЕНИЕ           УЧИТЕЛЕЙ ФИЗИЧЕСКОЙ КУЛЬТУРЫ                    Г. ЮЖНО-САХАЛИНСКА                                                ДАТА ПРОВЕДЕНИЯ: 31.08.2017 Г.                             МЕСТО ПРОВЕДЕНИЯ: МАОУ Лицей №1 ул. Комсомольская 191а каб.24                                                                                                                             Рук.МО: Мошкова М.Ю.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          УЧИТЕЛЕЙ ФИЗИЧЕСКОЙ КУЛЬТУРЫ                    Г. ЮЖНО-САХАЛИНСКА                                                ДАТА ПРОВЕДЕНИЯ: 31.08.2017 Г.                             МЕСТО ПРОВЕДЕНИЯ: МАОУ Лицей №1 ул. Комсомольская 191а каб.24                                                                                                                             Рук.МО: Мошкова М.Ю.</dc:title>
  <dc:creator>Марина</dc:creator>
  <cp:lastModifiedBy>Марина</cp:lastModifiedBy>
  <cp:revision>15</cp:revision>
  <dcterms:created xsi:type="dcterms:W3CDTF">2017-08-30T05:38:56Z</dcterms:created>
  <dcterms:modified xsi:type="dcterms:W3CDTF">2017-08-30T08:28:45Z</dcterms:modified>
</cp:coreProperties>
</file>