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67" r:id="rId4"/>
    <p:sldId id="268" r:id="rId5"/>
    <p:sldId id="269" r:id="rId6"/>
    <p:sldId id="265" r:id="rId7"/>
    <p:sldId id="279" r:id="rId8"/>
    <p:sldId id="274" r:id="rId9"/>
    <p:sldId id="273" r:id="rId10"/>
    <p:sldId id="266" r:id="rId11"/>
    <p:sldId id="271" r:id="rId12"/>
    <p:sldId id="260" r:id="rId13"/>
    <p:sldId id="259" r:id="rId14"/>
    <p:sldId id="261" r:id="rId15"/>
    <p:sldId id="276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09B2D3-BEEC-4FA8-9C78-73CB9AF613AA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10.01.2014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352EEC-B8D8-4692-AFAE-B5D2BA2AABAA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085184"/>
            <a:ext cx="4642856" cy="9144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Руководитель методического объединения учителей физической культуры и ОБЖ Мошкова М.Ю.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8288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ПЕДАГОГИЧЕСКИЙ 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СОВЕТ: 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/>
            </a:r>
            <a:b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«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ПОВЫШЕНИЕ МОТИВАЦИИ УЧАЩИХСЯ К УЧЕНИЮ ЧЕРЕЗ УРОК И ВНЕУРОЧНУЮ ДЕЯТЕЛЬНОСТЬ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».</a:t>
            </a:r>
            <a:endParaRPr lang="ru-RU" sz="3200" b="0" dirty="0">
              <a:solidFill>
                <a:schemeClr val="accent1">
                  <a:lumMod val="50000"/>
                </a:schemeClr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Нет универсальных рекомендаций как побудить учащихся к тому или иному действию, т. к. каждый человек уникален. Педагогическое мастерство учителя проявляется в том, чтобы найти те или иные «кнопки», которые включают механизм деятельности.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Учитель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категория творческая и результат его работы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ависит от вдохновения.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Приказывать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работать творчески и с вдохновением бессмысленно!!!</a:t>
            </a:r>
          </a:p>
        </p:txBody>
      </p:sp>
    </p:spTree>
    <p:extLst>
      <p:ext uri="{BB962C8B-B14F-4D97-AF65-F5344CB8AC3E}">
        <p14:creationId xmlns:p14="http://schemas.microsoft.com/office/powerpoint/2010/main" val="35466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Отсутствие внутренней положительной мотивации к творческой деятельности возникает из-за: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пренебрежения  к личности учителя;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</a:rPr>
              <a:t> создания атмосферы страха и угодничества;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</a:rPr>
              <a:t> использования  принуждения  в  качестве  основного </a:t>
            </a:r>
            <a:r>
              <a:rPr lang="ru-RU" sz="2400" b="1" dirty="0" smtClean="0">
                <a:solidFill>
                  <a:srgbClr val="FF0000"/>
                </a:solidFill>
              </a:rPr>
              <a:t>метода </a:t>
            </a:r>
            <a:r>
              <a:rPr lang="ru-RU" sz="2400" b="1" dirty="0">
                <a:solidFill>
                  <a:srgbClr val="FF0000"/>
                </a:solidFill>
              </a:rPr>
              <a:t>руководства и др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Из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лицея ушла душа, а на смену ей пришел </a:t>
            </a:r>
            <a:r>
              <a:rPr lang="ru-RU" sz="3200" b="1" dirty="0">
                <a:solidFill>
                  <a:srgbClr val="FF0000"/>
                </a:solidFill>
              </a:rPr>
              <a:t>бюрократизм, анахронизм и волюнтаризм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 управлении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0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Министр образования и науки РФ Д. Ливанов на образовательном форуме в Калуге высказался за кардинальное снижение бюрократической нагрузки на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учителей и школы…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http://www.regnum.ru/news/1565078.html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7" y="5013176"/>
            <a:ext cx="476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07504" y="304617"/>
            <a:ext cx="8964612" cy="2529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Волюнтаризм в управлении деструктивен и приводит к деструктивным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вертикальным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конфликтам или ситуации делового несогласия, что в свою очередь снижает мотивацию на достижение высоких результатов…</a:t>
            </a:r>
            <a:endParaRPr lang="ru-RU" sz="2800" b="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675062" y="476672"/>
            <a:ext cx="195126" cy="22848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149080"/>
            <a:ext cx="8530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dirty="0" smtClean="0"/>
              <a:t>________________________________________________    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	ВОЛЮНТАРИЗМ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 УПРАВЛЕНИИ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— стремление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решать проблемы во­левым методом, не считаясь с реальными условиями и возможностями.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Яв­ляется следствием недостатка знаний об объективных процессах и законо­мерностях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86" y="4614522"/>
            <a:ext cx="266469" cy="2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928100" cy="158273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Примеры волюнтаристского</a:t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управления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: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- спортивные площадки;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67544" y="2348880"/>
            <a:ext cx="3888432" cy="2541569"/>
          </a:xfrm>
        </p:spPr>
        <p:txBody>
          <a:bodyPr/>
          <a:lstStyle/>
          <a:p>
            <a:r>
              <a:rPr lang="ru-RU" b="1" dirty="0" smtClean="0"/>
              <a:t>Деструктивное решение: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срезать скамейки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4644008" y="2348881"/>
            <a:ext cx="4248472" cy="2541568"/>
          </a:xfrm>
        </p:spPr>
        <p:txBody>
          <a:bodyPr/>
          <a:lstStyle/>
          <a:p>
            <a:r>
              <a:rPr lang="ru-RU" b="1" dirty="0" smtClean="0"/>
              <a:t>Конструктивное решение: </a:t>
            </a:r>
            <a:r>
              <a:rPr lang="ru-RU" sz="2800" b="1" dirty="0" smtClean="0">
                <a:solidFill>
                  <a:srgbClr val="FF0000"/>
                </a:solidFill>
              </a:rPr>
              <a:t>поставить урну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755576" y="3501008"/>
            <a:ext cx="2880320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 rot="5400000">
            <a:off x="881514" y="3933056"/>
            <a:ext cx="864096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5400000">
            <a:off x="2627784" y="3961687"/>
            <a:ext cx="864096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 rot="10800000">
            <a:off x="4716016" y="3717032"/>
            <a:ext cx="900099" cy="79208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14" name="Минус 13"/>
          <p:cNvSpPr/>
          <p:nvPr/>
        </p:nvSpPr>
        <p:spPr>
          <a:xfrm>
            <a:off x="5553560" y="3482961"/>
            <a:ext cx="2880320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 rot="5400000">
            <a:off x="5796136" y="3951059"/>
            <a:ext cx="864096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 rot="5400000">
            <a:off x="2717793" y="3951059"/>
            <a:ext cx="684077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5400000">
            <a:off x="7380312" y="3975633"/>
            <a:ext cx="864096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043608" y="4191657"/>
            <a:ext cx="2304255" cy="13975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мусор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241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719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программа по физической культуре (5 классы);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836712"/>
            <a:ext cx="4248472" cy="583250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4E67C8"/>
              </a:buClr>
            </a:pPr>
            <a:r>
              <a:rPr lang="ru-RU" sz="3100" b="1" dirty="0">
                <a:solidFill>
                  <a:prstClr val="black"/>
                </a:solidFill>
              </a:rPr>
              <a:t>Деструктивное </a:t>
            </a:r>
            <a:r>
              <a:rPr lang="ru-RU" sz="3100" b="1" dirty="0" smtClean="0">
                <a:solidFill>
                  <a:prstClr val="black"/>
                </a:solidFill>
              </a:rPr>
              <a:t>решение. </a:t>
            </a:r>
          </a:p>
          <a:p>
            <a:pPr marL="0" lvl="0" indent="0">
              <a:buClr>
                <a:srgbClr val="4E67C8"/>
              </a:buClr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Сократить кол-во часов по ФК до 2 ч. в неделю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, изменив программу, </a:t>
            </a:r>
            <a:r>
              <a:rPr lang="ru-RU" sz="3100" b="1" dirty="0" err="1" smtClean="0">
                <a:solidFill>
                  <a:schemeClr val="accent1">
                    <a:lumMod val="50000"/>
                  </a:schemeClr>
                </a:solidFill>
              </a:rPr>
              <a:t>рекоменд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100" b="1" dirty="0" err="1" smtClean="0">
                <a:solidFill>
                  <a:schemeClr val="accent1">
                    <a:lumMod val="50000"/>
                  </a:schemeClr>
                </a:solidFill>
              </a:rPr>
              <a:t>Минобром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 РФ и </a:t>
            </a:r>
            <a:r>
              <a:rPr lang="ru-RU" sz="3100" b="1" dirty="0" err="1" smtClean="0">
                <a:solidFill>
                  <a:schemeClr val="accent1">
                    <a:lumMod val="50000"/>
                  </a:schemeClr>
                </a:solidFill>
              </a:rPr>
              <a:t>утвержд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. рабочую программу.</a:t>
            </a:r>
          </a:p>
          <a:p>
            <a:pPr marL="0" lvl="0" indent="0">
              <a:buClr>
                <a:srgbClr val="4E67C8"/>
              </a:buClr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Ввести 1 ч. бальных танцев,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проводимых педагогом доп.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бр., не имеющим спец. образования и аттестацию как учитель ФК.</a:t>
            </a:r>
            <a:endParaRPr lang="ru-RU" sz="3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16016" y="908720"/>
            <a:ext cx="4248150" cy="5616029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prstClr val="black"/>
                </a:solidFill>
              </a:rPr>
              <a:t>Конструктивное </a:t>
            </a:r>
            <a:r>
              <a:rPr lang="ru-RU" sz="2600" b="1" dirty="0" smtClean="0">
                <a:solidFill>
                  <a:prstClr val="black"/>
                </a:solidFill>
              </a:rPr>
              <a:t>решение.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Выполнять Сан-</a:t>
            </a:r>
            <a:r>
              <a:rPr lang="ru-RU" sz="2600" b="1" dirty="0" err="1" smtClean="0">
                <a:solidFill>
                  <a:srgbClr val="FF0000"/>
                </a:solidFill>
              </a:rPr>
              <a:t>ПиН</a:t>
            </a:r>
            <a:r>
              <a:rPr lang="ru-RU" sz="2600" b="1" dirty="0" smtClean="0">
                <a:solidFill>
                  <a:srgbClr val="FF0000"/>
                </a:solidFill>
              </a:rPr>
              <a:t>, в части: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-10.20 …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не менее 3 ч. ФК в неделю;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-10.21…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для увеличения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</a:rPr>
              <a:t>двигат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. активности: …бальные танцы и др. предметы двигательно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ктивного характера.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1655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Пример бюрократического управления-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внутрисекционные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соревнования на выявление лучших по броскам в кольцо (б/бол 5-6 класс,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пед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 Круглов А.Н.)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1520" y="1628800"/>
            <a:ext cx="4537075" cy="4392613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prstClr val="black"/>
                </a:solidFill>
              </a:rPr>
              <a:t>Деструктивное </a:t>
            </a:r>
            <a:r>
              <a:rPr lang="ru-RU" sz="2600" b="1" dirty="0" smtClean="0">
                <a:solidFill>
                  <a:prstClr val="black"/>
                </a:solidFill>
              </a:rPr>
              <a:t>решение: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- таких соревнований нет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плане работы;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- это перевод грамот;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- необходимо написать проект приказа;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- рассмотреть и утвердить;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- награждать детей только после еще одного приказа на награждение.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220072" y="1556792"/>
            <a:ext cx="3644900" cy="2879725"/>
          </a:xfrm>
        </p:spPr>
        <p:txBody>
          <a:bodyPr>
            <a:normAutofit/>
          </a:bodyPr>
          <a:lstStyle/>
          <a:p>
            <a:pPr lvl="0">
              <a:buClr>
                <a:srgbClr val="4E67C8"/>
              </a:buClr>
            </a:pPr>
            <a:r>
              <a:rPr lang="ru-RU" sz="2400" b="1" dirty="0">
                <a:solidFill>
                  <a:prstClr val="black"/>
                </a:solidFill>
              </a:rPr>
              <a:t>Конструктивное решение.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Подписать грамоты и выразить </a:t>
            </a:r>
            <a:r>
              <a:rPr lang="ru-RU" sz="2400" b="1" dirty="0" smtClean="0">
                <a:solidFill>
                  <a:srgbClr val="FF0000"/>
                </a:solidFill>
              </a:rPr>
              <a:t>благодарность </a:t>
            </a:r>
            <a:r>
              <a:rPr lang="ru-RU" sz="2400" b="1" dirty="0" smtClean="0">
                <a:solidFill>
                  <a:srgbClr val="FF0000"/>
                </a:solidFill>
              </a:rPr>
              <a:t>за творческий подход к профессии.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Заключение</a:t>
            </a:r>
            <a:r>
              <a:rPr lang="ru-RU" sz="2800" b="1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Положительные результаты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педагогической творческой работы могут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быть достигнуты,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если в ОУ выполняются следующие условия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ctr"/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предоставлено  право  учителю самому  определять  цели  собственной деятельности  и способы их достижения;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установлены формы контроля,  допускающие минимум  вмешательства в деятельность  учителя;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использованы  системы механизмов  обратной  связи;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применены коммуникативные правила, допускающие критическое обсуждение руководителем и учителем результатов их совместной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деятельности.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Список литературы.</a:t>
            </a:r>
          </a:p>
          <a:p>
            <a:r>
              <a:rPr lang="ru-RU" sz="2000" b="1" dirty="0" smtClean="0">
                <a:latin typeface="+mj-lt"/>
              </a:rPr>
              <a:t>1. Гущина Е.С., Захарова Ю.В</a:t>
            </a:r>
            <a:r>
              <a:rPr lang="ru-RU" sz="2000" b="1" dirty="0">
                <a:latin typeface="+mj-lt"/>
              </a:rPr>
              <a:t>. </a:t>
            </a:r>
            <a:r>
              <a:rPr lang="ru-RU" sz="2000" dirty="0">
                <a:latin typeface="+mj-lt"/>
              </a:rPr>
              <a:t>Мотивация учения – основное условие успешного </a:t>
            </a:r>
            <a:r>
              <a:rPr lang="ru-RU" sz="2000" dirty="0" smtClean="0">
                <a:latin typeface="+mj-lt"/>
              </a:rPr>
              <a:t>обучения.</a:t>
            </a:r>
            <a:r>
              <a:rPr lang="en-US" sz="2000" dirty="0">
                <a:latin typeface="+mj-lt"/>
              </a:rPr>
              <a:t> http://festival.1september.ru/articles/569621</a:t>
            </a:r>
            <a:r>
              <a:rPr lang="en-US" sz="2000" dirty="0" smtClean="0">
                <a:latin typeface="+mj-lt"/>
              </a:rPr>
              <a:t>/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(дата обращения 21.12.2013 г.)</a:t>
            </a:r>
          </a:p>
          <a:p>
            <a:r>
              <a:rPr lang="ru-RU" sz="2000" b="1" dirty="0" smtClean="0">
                <a:latin typeface="+mj-lt"/>
              </a:rPr>
              <a:t>2. </a:t>
            </a:r>
            <a:r>
              <a:rPr lang="ru-RU" sz="2000" b="1" dirty="0" err="1" smtClean="0">
                <a:latin typeface="+mj-lt"/>
              </a:rPr>
              <a:t>Малоземова</a:t>
            </a:r>
            <a:r>
              <a:rPr lang="ru-RU" sz="2000" b="1" dirty="0" smtClean="0">
                <a:latin typeface="+mj-lt"/>
              </a:rPr>
              <a:t> И.И</a:t>
            </a:r>
            <a:r>
              <a:rPr lang="ru-RU" sz="2000" b="1" dirty="0">
                <a:latin typeface="+mj-lt"/>
              </a:rPr>
              <a:t>. </a:t>
            </a:r>
            <a:r>
              <a:rPr lang="ru-RU" sz="2000" dirty="0">
                <a:latin typeface="+mj-lt"/>
              </a:rPr>
              <a:t>Формирование мотивации двигательной активности у интеллектуально развитых старших школьниц средствами физической </a:t>
            </a:r>
            <a:r>
              <a:rPr lang="ru-RU" sz="2000" dirty="0" smtClean="0">
                <a:latin typeface="+mj-lt"/>
              </a:rPr>
              <a:t>культуры. Научная </a:t>
            </a:r>
            <a:r>
              <a:rPr lang="ru-RU" sz="2000" dirty="0">
                <a:latin typeface="+mj-lt"/>
              </a:rPr>
              <a:t>библиотека диссертаций и авторефератов </a:t>
            </a:r>
            <a:r>
              <a:rPr lang="ru-RU" sz="2000" dirty="0" err="1">
                <a:latin typeface="+mj-lt"/>
              </a:rPr>
              <a:t>disserCat</a:t>
            </a:r>
            <a:r>
              <a:rPr lang="ru-RU" sz="2000" dirty="0">
                <a:latin typeface="+mj-lt"/>
              </a:rPr>
              <a:t> http://</a:t>
            </a:r>
            <a:r>
              <a:rPr lang="ru-RU" sz="2000" dirty="0" smtClean="0">
                <a:latin typeface="+mj-lt"/>
              </a:rPr>
              <a:t>www.dissercat.com/content/formirovanie-motivatsii-dvigatelnoi-aktivnosti-u-intellektualno-razvitykh-starshikh-shkolnit#ixzz2oIgyi4i2 (дата обращения 25.12.2013 г.)</a:t>
            </a:r>
          </a:p>
          <a:p>
            <a:r>
              <a:rPr lang="ru-RU" sz="2000" b="1" dirty="0" smtClean="0">
                <a:latin typeface="+mj-lt"/>
              </a:rPr>
              <a:t>3. </a:t>
            </a:r>
            <a:r>
              <a:rPr lang="ru-RU" sz="2000" b="1" dirty="0" err="1" smtClean="0">
                <a:latin typeface="+mj-lt"/>
              </a:rPr>
              <a:t>Менгазиева</a:t>
            </a:r>
            <a:r>
              <a:rPr lang="ru-RU" sz="2000" b="1" dirty="0" smtClean="0">
                <a:latin typeface="+mj-lt"/>
              </a:rPr>
              <a:t> Л.Н. </a:t>
            </a:r>
            <a:r>
              <a:rPr lang="ru-RU" sz="2000" dirty="0" smtClean="0">
                <a:latin typeface="+mj-lt"/>
              </a:rPr>
              <a:t>Мотивация профессионального развития педагогов как средство повышения эффективности деятельности образовательного учреждения.</a:t>
            </a:r>
            <a:r>
              <a:rPr lang="en-US" sz="2000" dirty="0">
                <a:latin typeface="+mj-lt"/>
              </a:rPr>
              <a:t> http://</a:t>
            </a:r>
            <a:r>
              <a:rPr lang="en-US" sz="2000" dirty="0" smtClean="0">
                <a:latin typeface="+mj-lt"/>
              </a:rPr>
              <a:t>nsportal.ru/shkola/administrirovanie-shkoly/library/motivatsiya-professionalnogo-razvitiya-pedagogov-kak-sredstv</a:t>
            </a:r>
            <a:r>
              <a:rPr lang="ru-RU" sz="2000" dirty="0" smtClean="0">
                <a:latin typeface="+mj-lt"/>
              </a:rPr>
              <a:t> (дата обращения 2.01.2014 г.)</a:t>
            </a:r>
          </a:p>
          <a:p>
            <a:r>
              <a:rPr lang="ru-RU" sz="2000" b="1" dirty="0">
                <a:latin typeface="+mj-lt"/>
              </a:rPr>
              <a:t>4</a:t>
            </a:r>
            <a:r>
              <a:rPr lang="ru-RU" sz="2000" b="1" dirty="0" smtClean="0">
                <a:latin typeface="+mj-lt"/>
              </a:rPr>
              <a:t>. Маркова </a:t>
            </a:r>
            <a:r>
              <a:rPr lang="ru-RU" sz="2000" b="1" dirty="0">
                <a:latin typeface="+mj-lt"/>
              </a:rPr>
              <a:t>А.К. </a:t>
            </a:r>
            <a:r>
              <a:rPr lang="ru-RU" sz="2000" dirty="0">
                <a:latin typeface="+mj-lt"/>
              </a:rPr>
              <a:t>Формирование мотивации учения в школьном возрасте: Пособие для </a:t>
            </a:r>
            <a:r>
              <a:rPr lang="ru-RU" sz="2000" dirty="0" smtClean="0">
                <a:latin typeface="+mj-lt"/>
              </a:rPr>
              <a:t>учителя. </a:t>
            </a:r>
            <a:r>
              <a:rPr lang="ru-RU" sz="2000" dirty="0">
                <a:latin typeface="+mj-lt"/>
              </a:rPr>
              <a:t>–– М.: Просвещение, 1983. – 96 с.</a:t>
            </a:r>
            <a:endParaRPr lang="ru-RU" sz="2000" dirty="0" smtClean="0">
              <a:latin typeface="+mj-lt"/>
            </a:endParaRPr>
          </a:p>
          <a:p>
            <a:r>
              <a:rPr lang="ru-RU" sz="2000" b="1" dirty="0">
                <a:latin typeface="+mj-lt"/>
              </a:rPr>
              <a:t>5</a:t>
            </a:r>
            <a:r>
              <a:rPr lang="ru-RU" sz="2000" b="1" dirty="0" smtClean="0">
                <a:latin typeface="+mj-lt"/>
              </a:rPr>
              <a:t>. </a:t>
            </a:r>
            <a:r>
              <a:rPr lang="ru-RU" sz="2000" b="1" dirty="0" err="1" smtClean="0">
                <a:latin typeface="+mj-lt"/>
              </a:rPr>
              <a:t>Худорошко</a:t>
            </a:r>
            <a:r>
              <a:rPr lang="ru-RU" sz="2000" b="1" dirty="0" smtClean="0">
                <a:latin typeface="+mj-lt"/>
              </a:rPr>
              <a:t> Л.А. </a:t>
            </a:r>
            <a:r>
              <a:rPr lang="ru-RU" sz="2000" dirty="0" smtClean="0">
                <a:latin typeface="+mj-lt"/>
              </a:rPr>
              <a:t>Психологический </a:t>
            </a:r>
            <a:r>
              <a:rPr lang="ru-RU" sz="2000" dirty="0">
                <a:latin typeface="+mj-lt"/>
              </a:rPr>
              <a:t>механизм деструктивных вертикальных конфликтов в педагогических </a:t>
            </a:r>
            <a:r>
              <a:rPr lang="ru-RU" sz="2000" dirty="0" smtClean="0">
                <a:latin typeface="+mj-lt"/>
              </a:rPr>
              <a:t>коллективах. </a:t>
            </a:r>
            <a:r>
              <a:rPr lang="en-US" sz="2000" dirty="0" smtClean="0">
                <a:latin typeface="+mj-lt"/>
              </a:rPr>
              <a:t>http</a:t>
            </a:r>
            <a:r>
              <a:rPr lang="en-US" sz="2000" dirty="0">
                <a:latin typeface="+mj-lt"/>
              </a:rPr>
              <a:t>://</a:t>
            </a:r>
            <a:r>
              <a:rPr lang="en-US" sz="2000" dirty="0" smtClean="0">
                <a:latin typeface="+mj-lt"/>
              </a:rPr>
              <a:t>childpsy.ru/dissertations/id/20010.php</a:t>
            </a:r>
            <a:r>
              <a:rPr lang="ru-RU" sz="2000" dirty="0" smtClean="0">
                <a:latin typeface="+mj-lt"/>
              </a:rPr>
              <a:t> </a:t>
            </a:r>
          </a:p>
          <a:p>
            <a:r>
              <a:rPr lang="ru-RU" sz="2000" dirty="0" smtClean="0">
                <a:latin typeface="+mj-lt"/>
              </a:rPr>
              <a:t>(дата обращения 23.12.2013 г.)</a:t>
            </a:r>
          </a:p>
          <a:p>
            <a:r>
              <a:rPr lang="ru-RU" sz="2000" b="1" dirty="0">
                <a:latin typeface="+mj-lt"/>
              </a:rPr>
              <a:t>6</a:t>
            </a:r>
            <a:r>
              <a:rPr lang="ru-RU" sz="2000" b="1" dirty="0" smtClean="0">
                <a:latin typeface="+mj-lt"/>
              </a:rPr>
              <a:t>. </a:t>
            </a:r>
            <a:r>
              <a:rPr lang="en-US" sz="2000" b="1" dirty="0" smtClean="0">
                <a:latin typeface="+mj-lt"/>
              </a:rPr>
              <a:t>http</a:t>
            </a:r>
            <a:r>
              <a:rPr lang="en-US" sz="2000" b="1" dirty="0">
                <a:latin typeface="+mj-lt"/>
              </a:rPr>
              <a:t>://</a:t>
            </a:r>
            <a:r>
              <a:rPr lang="en-US" sz="2000" b="1" dirty="0" smtClean="0">
                <a:latin typeface="+mj-lt"/>
              </a:rPr>
              <a:t>ru.wikipedia.org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(дата обращения 25.12.2013 г.)</a:t>
            </a:r>
            <a:endParaRPr lang="ru-RU" sz="2000" b="0" i="0" dirty="0">
              <a:solidFill>
                <a:srgbClr val="12274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70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9144000" cy="1584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0" dirty="0" smtClean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НАУЧНО-МЕТОДИЧЕСКАЯ ТЕМА ЛИЦЕЯ</a:t>
            </a:r>
            <a:r>
              <a:rPr lang="ru-RU" sz="2800" b="0" dirty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0" dirty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«НОВЫЕ ПОДХОДЫ К СОВРЕМЕННОМУ УРОКУ: ОПЫТ И ПОИСК»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395536" y="4365625"/>
            <a:ext cx="8352928" cy="1892300"/>
          </a:xfrm>
          <a:ln>
            <a:noFill/>
          </a:ln>
          <a:effectLst/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0" algn="ctr">
              <a:buClr>
                <a:srgbClr val="F07F09"/>
              </a:buCl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НАУЧНО-МЕТОДИЧЕСКАЯ ТЕМА ОБЪЕДИНЕНИЯ УЧИТЕЛЕЙ ФК</a:t>
            </a:r>
          </a:p>
          <a:p>
            <a:pPr marL="0" lvl="0" indent="0" algn="ctr">
              <a:buClr>
                <a:srgbClr val="F07F09"/>
              </a:buCl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«СОЗДАНИЕ ОПТИМАЛЬНЫХ УСЛОВИЙ ДЛЯ ФОРМИРОВАНИЯ МОТИВАЦИИ ЗАНЯТИЯМИ ФИЗИЧЕСКОЙ КУЛЬТУРОЙ УЧАЩИХСЯ 5-11 КЛАССОВ МБОУ ЛИЦЕЙ №1».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37" y="2060848"/>
            <a:ext cx="2768687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Мотива́ция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 (от </a:t>
            </a:r>
            <a:r>
              <a:rPr lang="ru-RU" sz="2400" b="0" i="0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лат.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 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movere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) — побуждение к </a:t>
            </a:r>
            <a:r>
              <a:rPr lang="ru-RU" sz="2400" b="0" i="0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действию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; динамический процесс </a:t>
            </a:r>
            <a:r>
              <a:rPr lang="ru-RU" sz="2400" b="0" i="0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психофизиологического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 плана, управляющий поведением </a:t>
            </a:r>
            <a:r>
              <a:rPr lang="ru-RU" sz="2400" b="0" i="0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человека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, определяющий его направленность, организованность, </a:t>
            </a:r>
            <a:r>
              <a:rPr lang="ru-RU" sz="2400" b="0" i="0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активность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 и устойчивость; способность человека деятельно удовлетворять свои 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потребности.</a:t>
            </a:r>
            <a:endParaRPr lang="ru-RU" sz="2400" b="0" i="0" dirty="0" smtClean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Виды мотивации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2571750" lvl="5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внешняя и внутренняя </a:t>
            </a:r>
          </a:p>
          <a:p>
            <a:pPr marL="2571750" lvl="5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положительная и отрицательная </a:t>
            </a:r>
          </a:p>
          <a:p>
            <a:pPr marL="2571750" lvl="5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устойчивая и неустойчивая.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Типы мотивации:</a:t>
            </a:r>
          </a:p>
          <a:p>
            <a:pPr marL="2571750" lvl="5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ндивидуальные</a:t>
            </a:r>
          </a:p>
          <a:p>
            <a:pPr marL="2571750" lvl="5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рупповые</a:t>
            </a:r>
          </a:p>
          <a:p>
            <a:pPr marL="2571750" lvl="5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ознавательные…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21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E67C8">
                    <a:lumMod val="50000"/>
                  </a:srgbClr>
                </a:solidFill>
              </a:rPr>
              <a:t>Мотивы: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4E67C8">
                    <a:lumMod val="50000"/>
                  </a:srgbClr>
                </a:solidFill>
              </a:rPr>
              <a:t>Мотив самоутверждения </a:t>
            </a:r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(статус, самолюбие, уважение…)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4E67C8">
                    <a:lumMod val="50000"/>
                  </a:srgbClr>
                </a:solidFill>
              </a:rPr>
              <a:t>Идентификации с другим человеком </a:t>
            </a:r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(быть похожим на…)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4E67C8">
                    <a:lumMod val="50000"/>
                  </a:srgbClr>
                </a:solidFill>
              </a:rPr>
              <a:t>Мотив власти </a:t>
            </a:r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(влиять на людей, руководить…)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4E67C8">
                    <a:lumMod val="50000"/>
                  </a:srgbClr>
                </a:solidFill>
              </a:rPr>
              <a:t>Процессуально-содержательные мотивы </a:t>
            </a:r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(нравится выполнять, проявлять, нравится содержание деятельности…)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</a:rPr>
              <a:t>Мотив </a:t>
            </a:r>
            <a:r>
              <a:rPr lang="ru-RU" sz="2400" b="1" dirty="0">
                <a:solidFill>
                  <a:srgbClr val="4E67C8">
                    <a:lumMod val="50000"/>
                  </a:srgbClr>
                </a:solidFill>
              </a:rPr>
              <a:t>саморазвития </a:t>
            </a:r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(самоусовершенствование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…)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</a:rPr>
              <a:t>Мотив достижения 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(высокие результаты, мастерство…)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4E67C8">
                    <a:lumMod val="50000"/>
                  </a:srgbClr>
                </a:solidFill>
              </a:rPr>
              <a:t>Просоциальные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</a:rPr>
              <a:t> (общественно значимые) мотивы 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(долг, ответственность, идентификация с группой…)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</a:rPr>
              <a:t>Мотив </a:t>
            </a:r>
            <a:r>
              <a:rPr lang="ru-RU" sz="2400" b="1" dirty="0" err="1" smtClean="0">
                <a:solidFill>
                  <a:srgbClr val="4E67C8">
                    <a:lumMod val="50000"/>
                  </a:srgbClr>
                </a:solidFill>
              </a:rPr>
              <a:t>аффилиации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</a:rPr>
              <a:t> 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(контакт, общение…)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</a:rPr>
              <a:t>И другие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</a:rPr>
              <a:t>…</a:t>
            </a:r>
            <a:endParaRPr lang="ru-RU" sz="2400" dirty="0">
              <a:solidFill>
                <a:srgbClr val="4E67C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Цель работы МО учителей физической культуры: 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</a:rPr>
              <a:t>Создать условия для формирования </a:t>
            </a:r>
          </a:p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оложительной устойчивой внутренней</a:t>
            </a:r>
          </a:p>
          <a:p>
            <a:pPr lvl="0"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</a:rPr>
              <a:t>мотивации занятиями физической культурой и спортом.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О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бъективная, комплексная система 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оценивания результатов урочной и внеурочной деятельности.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Разнообразие форм 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учебной и </a:t>
            </a:r>
            <a:r>
              <a:rPr lang="ru-RU" sz="2400" dirty="0" err="1" smtClean="0">
                <a:solidFill>
                  <a:srgbClr val="4E67C8">
                    <a:lumMod val="50000"/>
                  </a:srgbClr>
                </a:solidFill>
              </a:rPr>
              <a:t>внеучебной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 двигательной деятельности.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Содействие 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самостоятельности учащихся в принятии решений (ситуация выбора контр. </a:t>
            </a:r>
            <a:r>
              <a:rPr lang="ru-RU" sz="2400" dirty="0" err="1" smtClean="0">
                <a:solidFill>
                  <a:srgbClr val="4E67C8">
                    <a:lumMod val="50000"/>
                  </a:srgbClr>
                </a:solidFill>
              </a:rPr>
              <a:t>упр-ний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, подвижных и спортивных игр и др.).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Коммуникация с учащимся на основе сотрудничества (уважения, признания, справедливости и др.).</a:t>
            </a:r>
            <a:endParaRPr lang="ru-RU" sz="2400" dirty="0">
              <a:solidFill>
                <a:srgbClr val="4E67C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арина\Documents\новый стенд\КОМПЛЕКСНАЯ ОЦЕНКА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" t="1604" r="2883" b="3241"/>
          <a:stretch/>
        </p:blipFill>
        <p:spPr bwMode="auto">
          <a:xfrm>
            <a:off x="179512" y="954107"/>
            <a:ext cx="4464496" cy="58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/>
                <a:cs typeface="Arial"/>
              </a:rPr>
              <a:t>Положение о контрольно-оценочной деятельности по физической культуре в МБОУ Лицей №1.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9869" y="1052736"/>
            <a:ext cx="435597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Arial"/>
              </a:rPr>
              <a:t>Роль оценки в мотивации учебной деятельности и в педагогике неоспорима.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a typeface="Times New Roman"/>
                <a:cs typeface="Arial"/>
              </a:rPr>
              <a:t>Принципы оценивания: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B4DCFA">
                    <a:lumMod val="25000"/>
                  </a:srgbClr>
                </a:solidFill>
                <a:ea typeface="Times New Roman"/>
                <a:cs typeface="Arial"/>
              </a:rPr>
              <a:t>Объективность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B4DCFA">
                    <a:lumMod val="25000"/>
                  </a:srgbClr>
                </a:solidFill>
                <a:ea typeface="Times New Roman"/>
                <a:cs typeface="Arial"/>
              </a:rPr>
              <a:t>Открытость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B4DCFA">
                    <a:lumMod val="25000"/>
                  </a:srgbClr>
                </a:solidFill>
                <a:ea typeface="Times New Roman"/>
                <a:cs typeface="Arial"/>
              </a:rPr>
              <a:t>Дифференцированность</a:t>
            </a:r>
            <a:endParaRPr lang="ru-RU" sz="2400" b="1" dirty="0" smtClean="0">
              <a:solidFill>
                <a:srgbClr val="B4DCFA">
                  <a:lumMod val="25000"/>
                </a:srgbClr>
              </a:solidFill>
              <a:ea typeface="Times New Roman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B4DCFA">
                    <a:lumMod val="25000"/>
                  </a:srgbClr>
                </a:solidFill>
                <a:ea typeface="Times New Roman"/>
                <a:cs typeface="Arial"/>
              </a:rPr>
              <a:t>Стабильность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a typeface="Times New Roman"/>
                <a:cs typeface="Arial"/>
              </a:rPr>
              <a:t>Типы оценки:</a:t>
            </a:r>
          </a:p>
          <a:p>
            <a:r>
              <a:rPr lang="ru-RU" sz="2400" b="1" dirty="0" smtClean="0">
                <a:solidFill>
                  <a:srgbClr val="B4DCFA">
                    <a:lumMod val="25000"/>
                  </a:srgbClr>
                </a:solidFill>
                <a:ea typeface="Times New Roman"/>
                <a:cs typeface="Arial"/>
              </a:rPr>
              <a:t>1. Обязательная</a:t>
            </a:r>
          </a:p>
          <a:p>
            <a:r>
              <a:rPr lang="ru-RU" sz="2400" b="1" dirty="0" smtClean="0">
                <a:solidFill>
                  <a:srgbClr val="B4DCFA">
                    <a:lumMod val="25000"/>
                  </a:srgbClr>
                </a:solidFill>
                <a:cs typeface="Arial"/>
              </a:rPr>
              <a:t>2. Дополнительная</a:t>
            </a:r>
          </a:p>
          <a:p>
            <a:r>
              <a:rPr lang="ru-RU" sz="2400" b="1" dirty="0" smtClean="0">
                <a:solidFill>
                  <a:srgbClr val="B4DCFA">
                    <a:lumMod val="25000"/>
                  </a:srgbClr>
                </a:solidFill>
                <a:cs typeface="Arial"/>
              </a:rPr>
              <a:t>3. Добровольная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3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274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 работы по положению</a:t>
            </a:r>
          </a:p>
          <a:p>
            <a:pPr lvl="0"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 контрольно-оценочной деятельности.</a:t>
            </a:r>
          </a:p>
          <a:p>
            <a:pPr lvl="0" algn="ctr"/>
            <a:r>
              <a:rPr lang="ru-RU" sz="32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Качество двигательных ЗУН и физической подготовленности учащихся 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МБОУ Лицей №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 (%).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28509"/>
              </p:ext>
            </p:extLst>
          </p:nvPr>
        </p:nvGraphicFramePr>
        <p:xfrm>
          <a:off x="198926" y="1976750"/>
          <a:ext cx="8712969" cy="1740281"/>
        </p:xfrm>
        <a:graphic>
          <a:graphicData uri="http://schemas.openxmlformats.org/drawingml/2006/table">
            <a:tbl>
              <a:tblPr firstRow="1" firstCol="1" bandRow="1"/>
              <a:tblGrid>
                <a:gridCol w="772674"/>
                <a:gridCol w="2376264"/>
                <a:gridCol w="720080"/>
                <a:gridCol w="720080"/>
                <a:gridCol w="720080"/>
                <a:gridCol w="720080"/>
                <a:gridCol w="720080"/>
                <a:gridCol w="720080"/>
                <a:gridCol w="648072"/>
                <a:gridCol w="595479"/>
              </a:tblGrid>
              <a:tr h="402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2003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2005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2006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уч.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2006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2011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37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Положение </a:t>
                      </a:r>
                      <a:endParaRPr lang="ru-RU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контрольно-оценочной деятельности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6590" y="38610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400" b="1" dirty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% учащихся, занимающихся в ДЮСШ, спортивных секциях, клубах и др.</a:t>
            </a:r>
            <a:endParaRPr lang="ru-RU" sz="2400" dirty="0">
              <a:solidFill>
                <a:srgbClr val="4E67C8">
                  <a:lumMod val="50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61252"/>
              </p:ext>
            </p:extLst>
          </p:nvPr>
        </p:nvGraphicFramePr>
        <p:xfrm>
          <a:off x="162922" y="4869160"/>
          <a:ext cx="8784975" cy="1685873"/>
        </p:xfrm>
        <a:graphic>
          <a:graphicData uri="http://schemas.openxmlformats.org/drawingml/2006/table">
            <a:tbl>
              <a:tblPr firstRow="1" firstCol="1" bandRow="1"/>
              <a:tblGrid>
                <a:gridCol w="738230"/>
                <a:gridCol w="738234"/>
                <a:gridCol w="812057"/>
                <a:gridCol w="2436172"/>
                <a:gridCol w="812057"/>
                <a:gridCol w="812057"/>
                <a:gridCol w="812057"/>
                <a:gridCol w="812057"/>
                <a:gridCol w="812054"/>
              </a:tblGrid>
              <a:tr h="249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2005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2006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у. г.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5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22.5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38.3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Положение о контрольно-оценочной деятельности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51.4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53.5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51.4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50.7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50.4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57745"/>
              </p:ext>
            </p:extLst>
          </p:nvPr>
        </p:nvGraphicFramePr>
        <p:xfrm>
          <a:off x="179512" y="692697"/>
          <a:ext cx="8784975" cy="5891465"/>
        </p:xfrm>
        <a:graphic>
          <a:graphicData uri="http://schemas.openxmlformats.org/drawingml/2006/table">
            <a:tbl>
              <a:tblPr firstRow="1" bandRow="1"/>
              <a:tblGrid>
                <a:gridCol w="1662001"/>
                <a:gridCol w="1586455"/>
                <a:gridCol w="1771884"/>
                <a:gridCol w="1388372"/>
                <a:gridCol w="2376263"/>
              </a:tblGrid>
              <a:tr h="46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Вид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соревнов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лицей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Пр. спортивные игры 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(легкая атлетика)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6-9 кл.-20 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Отв. Мошкова М.Ю.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Пом.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Заболотских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Л.И.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Президентские состязания –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(легкая атлетика)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5-11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-718 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.- 16 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Отв.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Заболотских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Л.И.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Пом. Мошкова М.Ю.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Баскетбол.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.-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д.6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уч.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место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Круглов А.Н.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9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Всероссийские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соревнования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«Мини-футбол в школу».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7,9 кл.-48 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8-9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.- 8 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Заболотских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Л.И.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.- 10 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кл.-10 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Мошкова М.Ю.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10-11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.-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 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Мошкова М.Ю.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Баскетбол.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6-8 </a:t>
                      </a:r>
                      <a:r>
                        <a:rPr lang="ru-RU" sz="14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.- 10 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уч.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Отв. Мошкова М.Ю.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Пом. Круглов А.Н.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766 уч.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 уч.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 уч.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Сумма премиальных выплат на троих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- 4000 р.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58" marR="36358" marT="18179" marB="1817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35124"/>
              </p:ext>
            </p:extLst>
          </p:nvPr>
        </p:nvGraphicFramePr>
        <p:xfrm>
          <a:off x="0" y="116632"/>
          <a:ext cx="9144000" cy="5181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4636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Результаты внеурочной деятельности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 1 пол.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mpd="sng">
                      <a:noFill/>
                      <a:prstDash val="solid"/>
                    </a:lnL>
                    <a:lnR w="38100" cmpd="sng">
                      <a:noFill/>
                      <a:prstDash val="solid"/>
                    </a:lnR>
                    <a:lnT w="38100" cmpd="sng">
                      <a:noFill/>
                      <a:prstDash val="solid"/>
                    </a:lnT>
                    <a:lnB w="381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9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на стенд\баск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1" y="885471"/>
            <a:ext cx="8395858" cy="59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53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Поздравления, фото репортажи, </a:t>
            </a:r>
          </a:p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результаты соревнований. </a:t>
            </a:r>
          </a:p>
        </p:txBody>
      </p:sp>
    </p:spTree>
    <p:extLst>
      <p:ext uri="{BB962C8B-B14F-4D97-AF65-F5344CB8AC3E}">
        <p14:creationId xmlns:p14="http://schemas.microsoft.com/office/powerpoint/2010/main" val="28741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1362</TotalTime>
  <Words>969</Words>
  <Application>Microsoft Office PowerPoint</Application>
  <PresentationFormat>Экран (4:3)</PresentationFormat>
  <Paragraphs>195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 ПЕДАГОГИЧЕСКИЙ СОВЕТ:  «ПОВЫШЕНИЕ МОТИВАЦИИ УЧАЩИХСЯ К УЧЕНИЮ ЧЕРЕЗ УРОК И ВНЕУРОЧНУЮ ДЕЯТЕЛЬНОСТЬ».</vt:lpstr>
      <vt:lpstr>НАУЧНО-МЕТОДИЧЕСКАЯ ТЕМА ЛИЦЕЯ «НОВЫЕ ПОДХОДЫ К СОВРЕМЕННОМУ УРОКУ: ОПЫТ И ПОИСК»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Волюнтаризм в управлении деструктивен и приводит к деструктивным  вертикальным конфликтам или ситуации делового несогласия, что в свою очередь снижает мотивацию на достижение высоких результатов…</vt:lpstr>
      <vt:lpstr>Примеры волюнтаристского  управления:   - спортивные площадки;</vt:lpstr>
      <vt:lpstr>- программа по физической культуре (5 классы);</vt:lpstr>
      <vt:lpstr>Пример бюрократического управления-внутрисекционные соревнования на выявление лучших по броскам в кольцо (б/бол 5-6 класс, пед. Круглов А.Н.)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80</cp:revision>
  <dcterms:created xsi:type="dcterms:W3CDTF">2013-12-22T01:33:02Z</dcterms:created>
  <dcterms:modified xsi:type="dcterms:W3CDTF">2014-01-10T04:19:54Z</dcterms:modified>
</cp:coreProperties>
</file>